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c8948b708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cc8948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0463399a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0463399a1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b87c5c80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b87c5c803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b87c5c80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b87c5c803_0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b87c5c80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b87c5c803_0_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b87c5c80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b87c5c803_0_1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b87c5c80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b87c5c803_0_1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b87c5c80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b87c5c803_0_2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reative Comms graphi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895" y="4736678"/>
            <a:ext cx="2153158" cy="28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69727" y="669727"/>
            <a:ext cx="78045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>
            <a:spLocks noGrp="1"/>
          </p:cNvSpPr>
          <p:nvPr>
            <p:ph type="pic" idx="2"/>
          </p:nvPr>
        </p:nvSpPr>
        <p:spPr>
          <a:xfrm>
            <a:off x="4697016" y="2652117"/>
            <a:ext cx="4257300" cy="2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3"/>
          </p:nvPr>
        </p:nvSpPr>
        <p:spPr>
          <a:xfrm>
            <a:off x="4572000" y="468809"/>
            <a:ext cx="41256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>
            <a:spLocks noGrp="1"/>
          </p:cNvSpPr>
          <p:nvPr>
            <p:ph type="pic" idx="4"/>
          </p:nvPr>
        </p:nvSpPr>
        <p:spPr>
          <a:xfrm>
            <a:off x="-1669852" y="468809"/>
            <a:ext cx="84252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92969" y="3355330"/>
            <a:ext cx="7358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1500" i="1"/>
            </a:lvl1pPr>
            <a:lvl2pPr marL="914400" lvl="1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892969" y="2250235"/>
            <a:ext cx="73581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>
            <a:spLocks noGrp="1"/>
          </p:cNvSpPr>
          <p:nvPr>
            <p:ph type="pic" idx="2"/>
          </p:nvPr>
        </p:nvSpPr>
        <p:spPr>
          <a:xfrm>
            <a:off x="-667865" y="0"/>
            <a:ext cx="10479600" cy="5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 descr="SB-Logo-V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446" y="4723258"/>
            <a:ext cx="1422770" cy="1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/>
        </p:nvSpPr>
        <p:spPr>
          <a:xfrm>
            <a:off x="7076670" y="4839844"/>
            <a:ext cx="1896900" cy="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© 2020 Simon Breakspear. All rights reserved</a:t>
            </a:r>
            <a:endParaRPr sz="900"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4462308" y="4806358"/>
            <a:ext cx="219300" cy="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 descr="SB-Logo-V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446" y="4723258"/>
            <a:ext cx="1422770" cy="1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7076670" y="4839844"/>
            <a:ext cx="1896900" cy="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© 2020 Simon Breakspear. All rights reserved</a:t>
            </a:r>
            <a:endParaRPr sz="900"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4462308" y="4806358"/>
            <a:ext cx="219300" cy="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 descr="SB-Logo-V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446" y="4723258"/>
            <a:ext cx="1422770" cy="1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/>
        </p:nvSpPr>
        <p:spPr>
          <a:xfrm>
            <a:off x="7076670" y="4839844"/>
            <a:ext cx="1896900" cy="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© 2020 Simon Breakspear. All rights reserved</a:t>
            </a:r>
            <a:endParaRPr sz="900"/>
          </a:p>
        </p:txBody>
      </p:sp>
      <p:pic>
        <p:nvPicPr>
          <p:cNvPr id="71" name="Google Shape;71;p17" descr="Creative Comms graphi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276" y="4650762"/>
            <a:ext cx="2253497" cy="30078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 descr="SB-Logo-V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39798" y="4756744"/>
            <a:ext cx="1422770" cy="1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/>
          <p:nvPr/>
        </p:nvSpPr>
        <p:spPr>
          <a:xfrm>
            <a:off x="7032022" y="4873330"/>
            <a:ext cx="1896900" cy="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© 2020 Simon Breakspear. All rights reserved</a:t>
            </a:r>
            <a:endParaRPr sz="90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 descr="SB-Logo-V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446" y="4723258"/>
            <a:ext cx="1422770" cy="1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/>
        </p:nvSpPr>
        <p:spPr>
          <a:xfrm>
            <a:off x="7076670" y="4839844"/>
            <a:ext cx="1896900" cy="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</a:pPr>
            <a:r>
              <a:rPr lang="en-US" sz="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© 2020 Simon Breakspear. All rights reserved</a:t>
            </a:r>
            <a:endParaRPr sz="900"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4466665" y="4321968"/>
            <a:ext cx="2058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 descr="Creative Comms graphi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276" y="4780217"/>
            <a:ext cx="1986079" cy="26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 descr="NEW-2021-SB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8327" y="4655501"/>
            <a:ext cx="1015007" cy="428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827" y="4780213"/>
            <a:ext cx="232130" cy="23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 descr="Creative Comms graphi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276" y="4650762"/>
            <a:ext cx="1690122" cy="2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0" tIns="33350" rIns="33350" bIns="333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7600" y="4683050"/>
            <a:ext cx="606300" cy="25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92969" y="2658814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>
            <a:spLocks noGrp="1"/>
          </p:cNvSpPr>
          <p:nvPr>
            <p:ph type="pic" idx="2"/>
          </p:nvPr>
        </p:nvSpPr>
        <p:spPr>
          <a:xfrm>
            <a:off x="1140531" y="152455"/>
            <a:ext cx="68580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92969" y="3542854"/>
            <a:ext cx="73581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92969" y="4299645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1591717" y="323701"/>
            <a:ext cx="8719800" cy="4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669727" y="334863"/>
            <a:ext cx="3750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69727" y="2491383"/>
            <a:ext cx="37506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2873127" y="1364009"/>
            <a:ext cx="66303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•"/>
              <a:defRPr sz="1800"/>
            </a:lvl1pPr>
            <a:lvl2pPr marL="914400" lvl="1" indent="-3937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•"/>
              <a:defRPr sz="1800"/>
            </a:lvl2pPr>
            <a:lvl3pPr marL="1371600" lvl="2" indent="-3937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•"/>
              <a:defRPr sz="1800"/>
            </a:lvl3pPr>
            <a:lvl4pPr marL="1828800" lvl="3" indent="-3937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•"/>
              <a:defRPr sz="1800"/>
            </a:lvl4pPr>
            <a:lvl5pPr marL="2286000" lvl="4" indent="-3937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Char char="•"/>
              <a:defRPr sz="1800"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113" y="1269659"/>
            <a:ext cx="771950" cy="61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69650"/>
            <a:ext cx="2405650" cy="6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56" y="80367"/>
            <a:ext cx="1449072" cy="61223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/>
          <p:nvPr/>
        </p:nvSpPr>
        <p:spPr>
          <a:xfrm>
            <a:off x="0" y="1385425"/>
            <a:ext cx="26040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Lasswade High School</a:t>
            </a:r>
            <a:endParaRPr sz="1700" b="1"/>
          </a:p>
        </p:txBody>
      </p:sp>
      <p:sp>
        <p:nvSpPr>
          <p:cNvPr id="95" name="Google Shape;95;p22"/>
          <p:cNvSpPr txBox="1"/>
          <p:nvPr/>
        </p:nvSpPr>
        <p:spPr>
          <a:xfrm>
            <a:off x="676688" y="1931120"/>
            <a:ext cx="4447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4A946"/>
                </a:solidFill>
                <a:latin typeface="Impact"/>
                <a:ea typeface="Impact"/>
                <a:cs typeface="Impact"/>
                <a:sym typeface="Impact"/>
              </a:rPr>
              <a:t>School Impact Model</a:t>
            </a:r>
            <a:endParaRPr sz="3500" b="1">
              <a:solidFill>
                <a:srgbClr val="54A94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6" name="Google Shape;96;p22"/>
          <p:cNvSpPr txBox="1"/>
          <p:nvPr/>
        </p:nvSpPr>
        <p:spPr>
          <a:xfrm>
            <a:off x="721215" y="2435249"/>
            <a:ext cx="2109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Upadted </a:t>
            </a:r>
            <a:r>
              <a:rPr lang="en-US" sz="1000"/>
              <a:t>January, 2022</a:t>
            </a:r>
            <a:endParaRPr sz="1000"/>
          </a:p>
        </p:txBody>
      </p:sp>
      <p:pic>
        <p:nvPicPr>
          <p:cNvPr id="97" name="Google Shape;9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33250"/>
            <a:ext cx="9144000" cy="22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4926" y="152400"/>
            <a:ext cx="1108525" cy="14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810450" y="537000"/>
            <a:ext cx="3710070" cy="646974"/>
          </a:xfrm>
          <a:prstGeom prst="flowChartTerminator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/>
          <p:nvPr/>
        </p:nvSpPr>
        <p:spPr>
          <a:xfrm>
            <a:off x="1413649" y="600849"/>
            <a:ext cx="252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Improved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64" y="1241596"/>
            <a:ext cx="3710115" cy="2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46" y="1540025"/>
            <a:ext cx="3710104" cy="28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/>
        </p:nvSpPr>
        <p:spPr>
          <a:xfrm>
            <a:off x="1071389" y="1717216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STUDENT LEARNING BEHAVIOURS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3"/>
          <p:cNvSpPr txBox="1"/>
          <p:nvPr/>
        </p:nvSpPr>
        <p:spPr>
          <a:xfrm>
            <a:off x="1071396" y="2326992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ASSESSMENT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1071392" y="2936769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LEADERSHIP (PT) 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1071396" y="3546546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High-Impact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SENIOR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2759525" y="3546550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Adaptive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ORGANISATIONAL STRUCTURES &amp;  PROCESSES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707" y="15967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208550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8111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46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27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5096350" y="914875"/>
            <a:ext cx="34416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Impact Model aims to describe how learning, teaching and leadership practices - combined with organisational structures and processes - can lead to improved student outcomes.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 aims to support strategic thinking and dialogue. It integrates core educational research insights from a broad range of often isolated areas into a simplified model.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original version of the model has been adapted to better fit the language/research frameworks used within our system at Lasswade High School.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/>
        </p:nvSpPr>
        <p:spPr>
          <a:xfrm>
            <a:off x="810450" y="537000"/>
            <a:ext cx="3710070" cy="646974"/>
          </a:xfrm>
          <a:prstGeom prst="flowChartTerminator">
            <a:avLst/>
          </a:prstGeom>
          <a:solidFill>
            <a:srgbClr val="FED4A2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4"/>
          <p:cNvSpPr txBox="1"/>
          <p:nvPr/>
        </p:nvSpPr>
        <p:spPr>
          <a:xfrm>
            <a:off x="1413649" y="600849"/>
            <a:ext cx="252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Improved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64" y="1241596"/>
            <a:ext cx="3710115" cy="2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46" y="1540025"/>
            <a:ext cx="3710104" cy="28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1071389" y="1717216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STUDENT LEARNING BEHAVIOURS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1071396" y="2326992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ASSESSMENT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1071392" y="2936769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LEADERSHIP (PT) 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1071396" y="3546546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High-Impact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SENIOR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2759525" y="3546550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Adaptive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ORGANISATIONAL STRUCTURES &amp;  PROCESSES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707" y="15967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208550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8111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46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27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5155950" y="586138"/>
            <a:ext cx="3441600" cy="548700"/>
          </a:xfrm>
          <a:prstGeom prst="rect">
            <a:avLst/>
          </a:prstGeom>
          <a:solidFill>
            <a:srgbClr val="FED4A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want students to be able to know, do, understand and be?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187025" y="79175"/>
            <a:ext cx="39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Student Outcomes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810450" y="537000"/>
            <a:ext cx="3710070" cy="646974"/>
          </a:xfrm>
          <a:prstGeom prst="flowChartTerminator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1413649" y="600849"/>
            <a:ext cx="252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Improved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64" y="1241596"/>
            <a:ext cx="3710115" cy="2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46" y="1540025"/>
            <a:ext cx="3710104" cy="28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1071389" y="1717216"/>
            <a:ext cx="3188100" cy="457800"/>
          </a:xfrm>
          <a:prstGeom prst="rect">
            <a:avLst/>
          </a:prstGeom>
          <a:solidFill>
            <a:srgbClr val="FDFEC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STUDENT LEARNING BEHAVIOURS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071396" y="2326992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ASSESSMENT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1071392" y="2936769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LEADERSHIP (PT) 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1071396" y="3546546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High-Impact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SENIOR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2759525" y="3546550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Adaptive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ORGANISATIONAL STRUCTURES &amp;  PROCESSES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707" y="15967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208550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8111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46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27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5149725" y="627875"/>
            <a:ext cx="3441600" cy="338700"/>
          </a:xfrm>
          <a:prstGeom prst="rect">
            <a:avLst/>
          </a:prstGeom>
          <a:solidFill>
            <a:srgbClr val="FDFE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Student attendance.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5149725" y="79175"/>
            <a:ext cx="3441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165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components of Student Learning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165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Behaviours &amp; Beliefs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5149725" y="1016581"/>
            <a:ext cx="3441600" cy="338700"/>
          </a:xfrm>
          <a:prstGeom prst="rect">
            <a:avLst/>
          </a:prstGeom>
          <a:solidFill>
            <a:srgbClr val="FDFE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Student attitude towards and engagement with learning.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5149725" y="1405263"/>
            <a:ext cx="3441600" cy="338700"/>
          </a:xfrm>
          <a:prstGeom prst="rect">
            <a:avLst/>
          </a:prstGeom>
          <a:solidFill>
            <a:srgbClr val="FDFE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Student learning strategies and use of a range of resources.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5149725" y="1793969"/>
            <a:ext cx="3441600" cy="338700"/>
          </a:xfrm>
          <a:prstGeom prst="rect">
            <a:avLst/>
          </a:prstGeom>
          <a:solidFill>
            <a:srgbClr val="FDFE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Student identity, wellbeing and belonging.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5149725" y="2182675"/>
            <a:ext cx="3441600" cy="338700"/>
          </a:xfrm>
          <a:prstGeom prst="rect">
            <a:avLst/>
          </a:prstGeom>
          <a:solidFill>
            <a:srgbClr val="FDFE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Student attitude towards and engagement with others.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187025" y="79175"/>
            <a:ext cx="39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Student Learning Behaviours &amp; Beliefs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810450" y="537000"/>
            <a:ext cx="3710070" cy="646974"/>
          </a:xfrm>
          <a:prstGeom prst="flowChartTerminator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1413649" y="600849"/>
            <a:ext cx="252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Improved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64" y="1241596"/>
            <a:ext cx="3710115" cy="2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46" y="1540025"/>
            <a:ext cx="3710104" cy="28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1071389" y="1717216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STUDENT LEARNING BEHAVIOURS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1071396" y="2326992"/>
            <a:ext cx="3188100" cy="4578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ASSESSMENT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071392" y="2936769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LEADERSHIP (PT) 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071396" y="3546546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High-Impact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SENIOR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2759525" y="3546550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Adaptive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ORGANISATIONAL STRUCTURES &amp;  PROCESSES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707" y="15967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208550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8111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46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27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5149725" y="456275"/>
            <a:ext cx="3441600" cy="4824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Build and use highly developed s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ubject knowledge and understanding of course content.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5149725" y="102275"/>
            <a:ext cx="344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165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components of Excellent Teaching and Assessment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5149725" y="1002613"/>
            <a:ext cx="3441600" cy="4824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Engage in quality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planning, review  and lesson planning - collegiately and individually.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5149725" y="1538873"/>
            <a:ext cx="3441600" cy="3231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Role model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all students.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5149725" y="1915816"/>
            <a:ext cx="3441600" cy="4824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Foster a positive ethos and ensure all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supportive of learning.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5149725" y="2434971"/>
            <a:ext cx="3441600" cy="3231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Explicitly use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approaches including effective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digital strategies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5149725" y="3306975"/>
            <a:ext cx="3441600" cy="4824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Use relevant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approaches to check for understanding, track progress and inform interventions.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187025" y="79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Expert Teaching Practices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5149725" y="2791325"/>
            <a:ext cx="3441600" cy="4824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Ensure awareness of all l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earners’ needs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strategies and resources to meet these. 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5149725" y="3819125"/>
            <a:ext cx="3441600" cy="4824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 Use effective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Learner Conversations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support students in making next steps.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5149725" y="4331275"/>
            <a:ext cx="3441600" cy="482400"/>
          </a:xfrm>
          <a:prstGeom prst="rect">
            <a:avLst/>
          </a:prstGeom>
          <a:solidFill>
            <a:srgbClr val="9AD7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Work collaboratively with colleagues to enquire and develop effective practice.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810450" y="537000"/>
            <a:ext cx="3710070" cy="646974"/>
          </a:xfrm>
          <a:prstGeom prst="flowChartTerminator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1413649" y="600849"/>
            <a:ext cx="252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Improved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64" y="1241596"/>
            <a:ext cx="3710115" cy="2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46" y="1540025"/>
            <a:ext cx="3710104" cy="28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1071389" y="1717216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STUDENT LEARNING BEHAVIOURS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071396" y="2326992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ASSESSMENT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1071392" y="2936769"/>
            <a:ext cx="3188100" cy="457800"/>
          </a:xfrm>
          <a:prstGeom prst="rect">
            <a:avLst/>
          </a:prstGeom>
          <a:solidFill>
            <a:srgbClr val="DEFED4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MIDDLE LEADERSHIP (PT) 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071396" y="3546546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High-Impact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SENIOR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2759525" y="3546550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Adaptive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ORGANISATIONAL STRUCTURES &amp;  PROCESSES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707" y="15967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208550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8111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46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27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/>
        </p:nvSpPr>
        <p:spPr>
          <a:xfrm>
            <a:off x="5149725" y="545300"/>
            <a:ext cx="3441600" cy="482400"/>
          </a:xfrm>
          <a:prstGeom prst="rect">
            <a:avLst/>
          </a:prstGeom>
          <a:solidFill>
            <a:srgbClr val="DEFED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Actively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and evaluate processes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curriculum planning, assessment, moderation and data analysis.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5149725" y="102275"/>
            <a:ext cx="344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165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components of Middle Leadership (PT) Practices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5149725" y="1116730"/>
            <a:ext cx="3441600" cy="482400"/>
          </a:xfrm>
          <a:prstGeom prst="rect">
            <a:avLst/>
          </a:prstGeom>
          <a:solidFill>
            <a:srgbClr val="DEFED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high quality professional conversations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enhance professional knowledge, expectations and practice.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5149725" y="1688160"/>
            <a:ext cx="3441600" cy="482400"/>
          </a:xfrm>
          <a:prstGeom prst="rect">
            <a:avLst/>
          </a:prstGeom>
          <a:solidFill>
            <a:srgbClr val="DEFED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and individual Career Long Professional Learning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aligns with team and school improvement priorities.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5149725" y="2256798"/>
            <a:ext cx="3441600" cy="641700"/>
          </a:xfrm>
          <a:prstGeom prst="rect">
            <a:avLst/>
          </a:prstGeom>
          <a:solidFill>
            <a:srgbClr val="DEFED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behaviours and provide support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teachers to achieve excellence as classroom practitioners using  evidence-informed strategies.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5149725" y="2984750"/>
            <a:ext cx="3441600" cy="641700"/>
          </a:xfrm>
          <a:prstGeom prst="rect">
            <a:avLst/>
          </a:prstGeom>
          <a:solidFill>
            <a:srgbClr val="DEFED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 Actively build a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culture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teams demonstrate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thinking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are able to make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 judgement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and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ownership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improvement.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187025" y="79175"/>
            <a:ext cx="39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Effective Mid-Level Leadership Practices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810450" y="537000"/>
            <a:ext cx="3710070" cy="646974"/>
          </a:xfrm>
          <a:prstGeom prst="flowChartTerminator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1413649" y="600849"/>
            <a:ext cx="252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Improved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64" y="1241596"/>
            <a:ext cx="3710115" cy="2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46" y="1540025"/>
            <a:ext cx="3710104" cy="28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/>
        </p:nvSpPr>
        <p:spPr>
          <a:xfrm>
            <a:off x="1071389" y="1717216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STUDENT LEARNING BEHAVIOURS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1071396" y="2326992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ASSESSMENT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1071392" y="2936769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LEADERSHIP (PT) 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1071396" y="3546546"/>
            <a:ext cx="1500000" cy="796200"/>
          </a:xfrm>
          <a:prstGeom prst="rect">
            <a:avLst/>
          </a:prstGeom>
          <a:solidFill>
            <a:srgbClr val="F7DCF5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High-Impact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SENIOR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2759525" y="3546550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Adaptive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ORGANISATIONAL STRUCTURES &amp;  PROCESSES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707" y="15967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208550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8111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46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27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5149725" y="456275"/>
            <a:ext cx="3441600" cy="641700"/>
          </a:xfrm>
          <a:prstGeom prst="rect">
            <a:avLst/>
          </a:prstGeom>
          <a:solidFill>
            <a:srgbClr val="F7DC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 and regularly communicate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explicit improvement direction and priority improvement strategies to align our school around a shared direction.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5149725" y="102275"/>
            <a:ext cx="344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165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components of Senior Leadership Practices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5149725" y="1146243"/>
            <a:ext cx="3441600" cy="641700"/>
          </a:xfrm>
          <a:prstGeom prst="rect">
            <a:avLst/>
          </a:prstGeom>
          <a:solidFill>
            <a:srgbClr val="F7DC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Make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evidence-informed investments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allocation of time, expertise and resources to enable progress in stated improvement priorities.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5149725" y="1836236"/>
            <a:ext cx="3441600" cy="641700"/>
          </a:xfrm>
          <a:prstGeom prst="rect">
            <a:avLst/>
          </a:prstGeom>
          <a:solidFill>
            <a:srgbClr val="F7DC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and participate in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learning and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development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aligned with our school’s identified improvement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priorities and evidence-informed strategies.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5149725" y="2526204"/>
            <a:ext cx="3441600" cy="641700"/>
          </a:xfrm>
          <a:prstGeom prst="rect">
            <a:avLst/>
          </a:prstGeom>
          <a:solidFill>
            <a:srgbClr val="F7DC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Build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Teacher capacity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effectively lead their teams, support practice improvement and build a culture of high expectations.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5149725" y="3216184"/>
            <a:ext cx="3441600" cy="641700"/>
          </a:xfrm>
          <a:prstGeom prst="rect">
            <a:avLst/>
          </a:prstGeom>
          <a:solidFill>
            <a:srgbClr val="F7DC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Develop and oversee school-wide approaches to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evaluating impact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monitoring progress in learning, practice and organisational outcomes.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5149725" y="3906139"/>
            <a:ext cx="3441600" cy="482400"/>
          </a:xfrm>
          <a:prstGeom prst="rect">
            <a:avLst/>
          </a:prstGeom>
          <a:solidFill>
            <a:srgbClr val="F7DCF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Actively build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relational trust and a positive climate for learning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both students and adults.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187025" y="79175"/>
            <a:ext cx="39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High-Impact Principal Leadership Practices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/>
          <p:nvPr/>
        </p:nvSpPr>
        <p:spPr>
          <a:xfrm>
            <a:off x="810450" y="537000"/>
            <a:ext cx="3710070" cy="646974"/>
          </a:xfrm>
          <a:prstGeom prst="flowChartTerminator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"/>
          <p:cNvSpPr txBox="1"/>
          <p:nvPr/>
        </p:nvSpPr>
        <p:spPr>
          <a:xfrm>
            <a:off x="1413649" y="600849"/>
            <a:ext cx="2528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Improved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64" y="1241596"/>
            <a:ext cx="3710115" cy="2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46" y="1540025"/>
            <a:ext cx="3710104" cy="28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1071389" y="1717216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Positive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STUDENT LEARNING BEHAVIOURS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1071396" y="2326992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&amp; ASSESSMENT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1071392" y="2936769"/>
            <a:ext cx="3188100" cy="45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LEADERSHIP (PT) 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1071396" y="3546546"/>
            <a:ext cx="1500000" cy="79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High-Impact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SENIOR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2759525" y="3546550"/>
            <a:ext cx="1500000" cy="796200"/>
          </a:xfrm>
          <a:prstGeom prst="rect">
            <a:avLst/>
          </a:prstGeom>
          <a:solidFill>
            <a:srgbClr val="EADCFD"/>
          </a:solidFill>
          <a:ln>
            <a:noFill/>
          </a:ln>
        </p:spPr>
        <p:txBody>
          <a:bodyPr spcFirstLastPara="1" wrap="square" lIns="58925" tIns="58925" rIns="58925" bIns="58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Adaptive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ORGANISATIONAL STRUCTURES &amp;  PROCESSES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707" y="15967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208550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647" y="2811137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246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27" y="3420912"/>
            <a:ext cx="202589" cy="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5149725" y="528125"/>
            <a:ext cx="3441600" cy="801000"/>
          </a:xfrm>
          <a:prstGeom prst="rect">
            <a:avLst/>
          </a:prstGeom>
          <a:solidFill>
            <a:srgbClr val="EADC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Build effective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team structures, processes and leadership roles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support collaborative curriculum planning, assessment design/moderation, analysis of data and solving pedagogical challenges.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5149725" y="102275"/>
            <a:ext cx="3441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indent="-165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Organisational Structures &amp; Processes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5149725" y="1383680"/>
            <a:ext cx="3441600" cy="641700"/>
          </a:xfrm>
          <a:prstGeom prst="rect">
            <a:avLst/>
          </a:prstGeom>
          <a:solidFill>
            <a:srgbClr val="EADC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B. Promote </a:t>
            </a:r>
            <a:r>
              <a:rPr lang="en-US" sz="900" b="1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job-embedded professional learning routines </a:t>
            </a:r>
            <a:r>
              <a:rPr lang="en-US" sz="900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involving structures, processes and roles that support the development of adaptive expertise and collective efficacy.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5149725" y="2079936"/>
            <a:ext cx="3441600" cy="482400"/>
          </a:xfrm>
          <a:prstGeom prst="rect">
            <a:avLst/>
          </a:prstGeom>
          <a:solidFill>
            <a:srgbClr val="EADC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C. Embed whole school approaches and resources to </a:t>
            </a:r>
            <a:r>
              <a:rPr lang="en-US" sz="900" b="1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support evidence-informed practice.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5149725" y="2616866"/>
            <a:ext cx="3441600" cy="641700"/>
          </a:xfrm>
          <a:prstGeom prst="rect">
            <a:avLst/>
          </a:prstGeom>
          <a:solidFill>
            <a:srgbClr val="EADC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Embed </a:t>
            </a: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school-wide formative evaluation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approaches, tools and processes for data collection and analysis that enable real-time monitoring and learning loops.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149725" y="3313121"/>
            <a:ext cx="3441600" cy="641700"/>
          </a:xfrm>
          <a:prstGeom prst="rect">
            <a:avLst/>
          </a:prstGeom>
          <a:solidFill>
            <a:srgbClr val="EADCF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 indent="-8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E. Build and maintain a set of structures and processes that support internal </a:t>
            </a:r>
            <a:r>
              <a:rPr lang="en-US" sz="900" b="1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accountability for sustaining high quality practice and making progress on prioritised goals</a:t>
            </a:r>
            <a:r>
              <a:rPr lang="en-US" sz="900">
                <a:solidFill>
                  <a:srgbClr val="14141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187025" y="79175"/>
            <a:ext cx="39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Adaptive Organisational Structures &amp; Processes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On-screen Show (16:9)</PresentationFormat>
  <Paragraphs>149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Impact</vt:lpstr>
      <vt:lpstr>Helvetica Neue</vt:lpstr>
      <vt:lpstr>Arial</vt:lpstr>
      <vt:lpstr>Helvetica Neue Light</vt:lpstr>
      <vt:lpstr>Calibri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 Hornell (MGFL)</dc:creator>
  <cp:lastModifiedBy>Campbell Hornell (MGFL)</cp:lastModifiedBy>
  <cp:revision>1</cp:revision>
  <dcterms:modified xsi:type="dcterms:W3CDTF">2022-06-12T11:11:13Z</dcterms:modified>
</cp:coreProperties>
</file>