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lg636P0Kh5kERK8J0B0DSmCJ4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1471b469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1471b46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0bc5c84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0bc5c84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2ec8a7524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2ec8a752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2e2e16b9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122e2e16b9c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2e2e16b9c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22e2e16b9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2e2e16b9c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22e2e16b9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f9560303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f956030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2e2e16b9c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2e2e16b9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22e2e16b9c_0_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122e2e16b9c_0_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122e2e16b9c_0_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122e2e16b9c_0_39"/>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122e2e16b9c_0_39"/>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122e2e16b9c_0_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122e2e16b9c_0_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122e2e16b9c_0_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g122e2e16b9c_0_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g122e2e16b9c_0_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122e2e16b9c_0_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122e2e16b9c_0_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122e2e16b9c_0_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122e2e16b9c_0_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122e2e16b9c_0_1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122e2e16b9c_0_1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122e2e16b9c_0_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122e2e16b9c_0_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122e2e16b9c_0_1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122e2e16b9c_0_1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122e2e16b9c_0_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122e2e16b9c_0_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122e2e16b9c_0_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122e2e16b9c_0_2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122e2e16b9c_0_23"/>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122e2e16b9c_0_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122e2e16b9c_0_2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122e2e16b9c_0_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122e2e16b9c_0_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122e2e16b9c_0_30"/>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122e2e16b9c_0_30"/>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122e2e16b9c_0_30"/>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g122e2e16b9c_0_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122e2e16b9c_0_3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122e2e16b9c_0_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22e2e16b9c_0_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122e2e16b9c_0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122e2e16b9c_0_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drive.google.com/file/d/13ugu3xt-i1ULA7gbElw0Tf4qe2njpps4/vi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0" y="2420888"/>
            <a:ext cx="91440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Malgun Gothic"/>
              <a:buNone/>
            </a:pPr>
            <a:r>
              <a:rPr lang="en-GB" sz="5400" b="1">
                <a:latin typeface="Trebuchet MS"/>
                <a:ea typeface="Trebuchet MS"/>
                <a:cs typeface="Trebuchet MS"/>
                <a:sym typeface="Trebuchet MS"/>
              </a:rPr>
              <a:t>Lasswade High School</a:t>
            </a:r>
            <a:endParaRPr sz="5400" b="1">
              <a:latin typeface="Trebuchet MS"/>
              <a:ea typeface="Trebuchet MS"/>
              <a:cs typeface="Trebuchet MS"/>
              <a:sym typeface="Trebuchet MS"/>
            </a:endParaRPr>
          </a:p>
        </p:txBody>
      </p:sp>
      <p:sp>
        <p:nvSpPr>
          <p:cNvPr id="61" name="Google Shape;61;p1"/>
          <p:cNvSpPr txBox="1">
            <a:spLocks noGrp="1"/>
          </p:cNvSpPr>
          <p:nvPr>
            <p:ph type="subTitle" idx="1"/>
          </p:nvPr>
        </p:nvSpPr>
        <p:spPr>
          <a:xfrm>
            <a:off x="1331651" y="3861050"/>
            <a:ext cx="67290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600"/>
              <a:buNone/>
            </a:pPr>
            <a:r>
              <a:rPr lang="en-GB" sz="3600" b="1">
                <a:solidFill>
                  <a:srgbClr val="FF0000"/>
                </a:solidFill>
                <a:latin typeface="Trebuchet MS"/>
                <a:ea typeface="Trebuchet MS"/>
                <a:cs typeface="Trebuchet MS"/>
                <a:sym typeface="Trebuchet MS"/>
              </a:rPr>
              <a:t>SQA Exams 2024</a:t>
            </a:r>
            <a:endParaRPr sz="3600" b="1">
              <a:solidFill>
                <a:srgbClr val="FF0000"/>
              </a:solidFill>
              <a:latin typeface="Trebuchet MS"/>
              <a:ea typeface="Trebuchet MS"/>
              <a:cs typeface="Trebuchet MS"/>
              <a:sym typeface="Trebuchet MS"/>
            </a:endParaRPr>
          </a:p>
          <a:p>
            <a:pPr marL="0" lvl="0" indent="0" algn="l" rtl="0">
              <a:spcBef>
                <a:spcPts val="0"/>
              </a:spcBef>
              <a:spcAft>
                <a:spcPts val="0"/>
              </a:spcAft>
              <a:buClr>
                <a:srgbClr val="FF0000"/>
              </a:buClr>
              <a:buSzPts val="3600"/>
              <a:buNone/>
            </a:pPr>
            <a:r>
              <a:rPr lang="en-GB" b="1" i="1">
                <a:solidFill>
                  <a:srgbClr val="FF0000"/>
                </a:solidFill>
                <a:latin typeface="Trebuchet MS"/>
                <a:ea typeface="Trebuchet MS"/>
                <a:cs typeface="Trebuchet MS"/>
                <a:sym typeface="Trebuchet MS"/>
              </a:rPr>
              <a:t>Information for Students March 2024</a:t>
            </a:r>
            <a:endParaRPr b="1" i="1">
              <a:solidFill>
                <a:srgbClr val="FF0000"/>
              </a:solidFill>
              <a:latin typeface="Trebuchet MS"/>
              <a:ea typeface="Trebuchet MS"/>
              <a:cs typeface="Trebuchet MS"/>
              <a:sym typeface="Trebuchet MS"/>
            </a:endParaRPr>
          </a:p>
          <a:p>
            <a:pPr marL="0" lvl="0" indent="0" algn="ctr" rtl="0">
              <a:spcBef>
                <a:spcPts val="0"/>
              </a:spcBef>
              <a:spcAft>
                <a:spcPts val="0"/>
              </a:spcAft>
              <a:buClr>
                <a:srgbClr val="FF0000"/>
              </a:buClr>
              <a:buSzPts val="3600"/>
              <a:buNone/>
            </a:pPr>
            <a:endParaRPr sz="3600" b="1">
              <a:solidFill>
                <a:srgbClr val="FF0000"/>
              </a:solidFill>
              <a:latin typeface="Trebuchet MS"/>
              <a:ea typeface="Trebuchet MS"/>
              <a:cs typeface="Trebuchet MS"/>
              <a:sym typeface="Trebuchet MS"/>
            </a:endParaRPr>
          </a:p>
          <a:p>
            <a:pPr marL="0" lvl="0" indent="0" algn="l" rtl="0">
              <a:spcBef>
                <a:spcPts val="720"/>
              </a:spcBef>
              <a:spcAft>
                <a:spcPts val="0"/>
              </a:spcAft>
              <a:buClr>
                <a:srgbClr val="FF0000"/>
              </a:buClr>
              <a:buSzPts val="3600"/>
              <a:buNone/>
            </a:pPr>
            <a:endParaRPr sz="3600" b="1" u="sng">
              <a:solidFill>
                <a:srgbClr val="FF0000"/>
              </a:solidFill>
              <a:latin typeface="Malgun Gothic"/>
              <a:ea typeface="Malgun Gothic"/>
              <a:cs typeface="Malgun Gothic"/>
              <a:sym typeface="Malgun Gothic"/>
            </a:endParaRPr>
          </a:p>
        </p:txBody>
      </p:sp>
      <p:sp>
        <p:nvSpPr>
          <p:cNvPr id="62" name="Google Shape;62;p1" descr="Lasswade High School"/>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 name="Google Shape;63;p1"/>
          <p:cNvPicPr preferRelativeResize="0"/>
          <p:nvPr/>
        </p:nvPicPr>
        <p:blipFill>
          <a:blip r:embed="rId3">
            <a:alphaModFix/>
          </a:blip>
          <a:stretch>
            <a:fillRect/>
          </a:stretch>
        </p:blipFill>
        <p:spPr>
          <a:xfrm>
            <a:off x="3356075" y="304800"/>
            <a:ext cx="2431850" cy="2489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21471b4694_0_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sz="3600" b="1">
                <a:latin typeface="Trebuchet MS"/>
                <a:ea typeface="Trebuchet MS"/>
                <a:cs typeface="Trebuchet MS"/>
                <a:sym typeface="Trebuchet MS"/>
              </a:rPr>
              <a:t>Results and Appeals</a:t>
            </a:r>
            <a:endParaRPr sz="3600" b="1">
              <a:latin typeface="Trebuchet MS"/>
              <a:ea typeface="Trebuchet MS"/>
              <a:cs typeface="Trebuchet MS"/>
              <a:sym typeface="Trebuchet MS"/>
            </a:endParaRPr>
          </a:p>
        </p:txBody>
      </p:sp>
      <p:pic>
        <p:nvPicPr>
          <p:cNvPr id="138" name="Google Shape;138;g121471b4694_0_7"/>
          <p:cNvPicPr preferRelativeResize="0"/>
          <p:nvPr/>
        </p:nvPicPr>
        <p:blipFill>
          <a:blip r:embed="rId3">
            <a:alphaModFix/>
          </a:blip>
          <a:stretch>
            <a:fillRect/>
          </a:stretch>
        </p:blipFill>
        <p:spPr>
          <a:xfrm>
            <a:off x="7857470" y="5571470"/>
            <a:ext cx="1286525" cy="1286525"/>
          </a:xfrm>
          <a:prstGeom prst="rect">
            <a:avLst/>
          </a:prstGeom>
          <a:noFill/>
          <a:ln>
            <a:noFill/>
          </a:ln>
        </p:spPr>
      </p:pic>
      <p:sp>
        <p:nvSpPr>
          <p:cNvPr id="139" name="Google Shape;139;g121471b4694_0_7"/>
          <p:cNvSpPr txBox="1">
            <a:spLocks noGrp="1"/>
          </p:cNvSpPr>
          <p:nvPr>
            <p:ph type="body" idx="1"/>
          </p:nvPr>
        </p:nvSpPr>
        <p:spPr>
          <a:xfrm>
            <a:off x="457200" y="1417650"/>
            <a:ext cx="8229600" cy="5174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Font typeface="Trebuchet MS"/>
              <a:buChar char="●"/>
            </a:pPr>
            <a:r>
              <a:rPr lang="en-GB">
                <a:latin typeface="Trebuchet MS"/>
                <a:ea typeface="Trebuchet MS"/>
                <a:cs typeface="Trebuchet MS"/>
                <a:sym typeface="Trebuchet MS"/>
              </a:rPr>
              <a:t>Results will be issued to you in the post on Tuesday 6th August. You can also have them emailed or sent by text message - signing up through MySQA is the quickest way to get your results.</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Schools will get your results at the same time and if you are a UCAS applicant your results will also be sent on to college/ universities too.</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If your results are not what you were expecting then you might wish to consider an appeal.</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This year anyone can appeal. The process will involve a check of your exam paper/ coursework submitted to the SQA. This means that any work you have completed in class will not be sent away or considered.</a:t>
            </a:r>
            <a:endParaRPr>
              <a:latin typeface="Trebuchet MS"/>
              <a:ea typeface="Trebuchet MS"/>
              <a:cs typeface="Trebuchet MS"/>
              <a:sym typeface="Trebuchet MS"/>
            </a:endParaRPr>
          </a:p>
          <a:p>
            <a:pPr marL="457200" lvl="0" indent="0" algn="l" rtl="0">
              <a:spcBef>
                <a:spcPts val="1200"/>
              </a:spcBef>
              <a:spcAft>
                <a:spcPts val="0"/>
              </a:spcAft>
              <a:buNone/>
            </a:pPr>
            <a:endParaRPr>
              <a:latin typeface="Trebuchet MS"/>
              <a:ea typeface="Trebuchet MS"/>
              <a:cs typeface="Trebuchet MS"/>
              <a:sym typeface="Trebuchet MS"/>
            </a:endParaRPr>
          </a:p>
          <a:p>
            <a:pPr marL="457200" lvl="0" indent="0" algn="l" rtl="0">
              <a:spcBef>
                <a:spcPts val="1200"/>
              </a:spcBef>
              <a:spcAft>
                <a:spcPts val="1200"/>
              </a:spcAft>
              <a:buNone/>
            </a:pPr>
            <a:endParaRPr>
              <a:latin typeface="Trebuchet MS"/>
              <a:ea typeface="Trebuchet MS"/>
              <a:cs typeface="Trebuchet MS"/>
              <a:sym typeface="Trebuchet MS"/>
            </a:endParaRPr>
          </a:p>
        </p:txBody>
      </p:sp>
      <p:pic>
        <p:nvPicPr>
          <p:cNvPr id="140" name="Google Shape;140;g121471b4694_0_7" title="SQA Audio.mp3">
            <a:hlinkClick r:id="rId4"/>
          </p:cNvPr>
          <p:cNvPicPr preferRelativeResize="0"/>
          <p:nvPr/>
        </p:nvPicPr>
        <p:blipFill>
          <a:blip r:embed="rId5">
            <a:alphaModFix/>
          </a:blip>
          <a:stretch>
            <a:fillRect/>
          </a:stretch>
        </p:blipFill>
        <p:spPr>
          <a:xfrm>
            <a:off x="-2555050" y="564700"/>
            <a:ext cx="152400" cy="152400"/>
          </a:xfrm>
          <a:prstGeom prst="rect">
            <a:avLst/>
          </a:prstGeom>
          <a:noFill/>
          <a:ln>
            <a:noFill/>
          </a:ln>
        </p:spPr>
      </p:pic>
      <p:pic>
        <p:nvPicPr>
          <p:cNvPr id="141" name="Google Shape;141;g121471b4694_0_7"/>
          <p:cNvPicPr preferRelativeResize="0"/>
          <p:nvPr/>
        </p:nvPicPr>
        <p:blipFill>
          <a:blip r:embed="rId6">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230bc5c844b_0_0"/>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22ec8a7524_1_16"/>
          <p:cNvSpPr txBox="1">
            <a:spLocks noGrp="1"/>
          </p:cNvSpPr>
          <p:nvPr>
            <p:ph type="title"/>
          </p:nvPr>
        </p:nvSpPr>
        <p:spPr>
          <a:xfrm>
            <a:off x="457200" y="956292"/>
            <a:ext cx="8229600" cy="515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4844">
                <a:latin typeface="Trebuchet MS"/>
                <a:ea typeface="Trebuchet MS"/>
                <a:cs typeface="Trebuchet MS"/>
                <a:sym typeface="Trebuchet MS"/>
              </a:rPr>
              <a:t>Stay Positive. Work Hard. Make it happen.</a:t>
            </a:r>
            <a:endParaRPr sz="4844">
              <a:latin typeface="Trebuchet MS"/>
              <a:ea typeface="Trebuchet MS"/>
              <a:cs typeface="Trebuchet MS"/>
              <a:sym typeface="Trebuchet MS"/>
            </a:endParaRPr>
          </a:p>
          <a:p>
            <a:pPr marL="0" lvl="0" indent="0" algn="l" rtl="0">
              <a:spcBef>
                <a:spcPts val="0"/>
              </a:spcBef>
              <a:spcAft>
                <a:spcPts val="0"/>
              </a:spcAft>
              <a:buNone/>
            </a:pPr>
            <a:endParaRPr sz="3844">
              <a:latin typeface="Trebuchet MS"/>
              <a:ea typeface="Trebuchet MS"/>
              <a:cs typeface="Trebuchet MS"/>
              <a:sym typeface="Trebuchet MS"/>
            </a:endParaRPr>
          </a:p>
          <a:p>
            <a:pPr marL="0" lvl="0" indent="0" algn="l" rtl="0">
              <a:spcBef>
                <a:spcPts val="0"/>
              </a:spcBef>
              <a:spcAft>
                <a:spcPts val="0"/>
              </a:spcAft>
              <a:buNone/>
            </a:pPr>
            <a:endParaRPr/>
          </a:p>
        </p:txBody>
      </p:sp>
      <p:pic>
        <p:nvPicPr>
          <p:cNvPr id="152" name="Google Shape;152;g122ec8a7524_1_16"/>
          <p:cNvPicPr preferRelativeResize="0"/>
          <p:nvPr/>
        </p:nvPicPr>
        <p:blipFill>
          <a:blip r:embed="rId3">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22e2e16b9c_0_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Malgun Gothic"/>
              <a:buNone/>
            </a:pPr>
            <a:r>
              <a:rPr lang="en-GB" sz="3000" b="1">
                <a:latin typeface="Trebuchet MS"/>
                <a:ea typeface="Trebuchet MS"/>
                <a:cs typeface="Trebuchet MS"/>
                <a:sym typeface="Trebuchet MS"/>
              </a:rPr>
              <a:t>Contents</a:t>
            </a:r>
            <a:endParaRPr sz="3000" b="1">
              <a:latin typeface="Trebuchet MS"/>
              <a:ea typeface="Trebuchet MS"/>
              <a:cs typeface="Trebuchet MS"/>
              <a:sym typeface="Trebuchet MS"/>
            </a:endParaRPr>
          </a:p>
        </p:txBody>
      </p:sp>
      <p:sp>
        <p:nvSpPr>
          <p:cNvPr id="69" name="Google Shape;69;g122e2e16b9c_0_53"/>
          <p:cNvSpPr txBox="1">
            <a:spLocks noGrp="1"/>
          </p:cNvSpPr>
          <p:nvPr>
            <p:ph type="body" idx="1"/>
          </p:nvPr>
        </p:nvSpPr>
        <p:spPr>
          <a:xfrm>
            <a:off x="457200" y="1585425"/>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Key Dates, Study Leave and In-school Supports</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SQA’s Your Exams and your Exam Timetable</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On the Day Tips for Success and Exam Room Conduct</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What if something goes wrong?</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Exceptional Circumstances</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Your Estimate Results</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Results and Appeals Service</a:t>
            </a:r>
            <a:endParaRPr b="1">
              <a:latin typeface="Trebuchet MS"/>
              <a:ea typeface="Trebuchet MS"/>
              <a:cs typeface="Trebuchet MS"/>
              <a:sym typeface="Trebuchet MS"/>
            </a:endParaRPr>
          </a:p>
          <a:p>
            <a:pPr marL="800100" lvl="0" indent="-278050" algn="l" rtl="0">
              <a:lnSpc>
                <a:spcPct val="150000"/>
              </a:lnSpc>
              <a:spcBef>
                <a:spcPts val="0"/>
              </a:spcBef>
              <a:spcAft>
                <a:spcPts val="0"/>
              </a:spcAft>
              <a:buSzPts val="1700"/>
              <a:buFont typeface="Trebuchet MS"/>
              <a:buChar char="●"/>
            </a:pPr>
            <a:r>
              <a:rPr lang="en-GB" b="1">
                <a:latin typeface="Trebuchet MS"/>
                <a:ea typeface="Trebuchet MS"/>
                <a:cs typeface="Trebuchet MS"/>
                <a:sym typeface="Trebuchet MS"/>
              </a:rPr>
              <a:t>Leavers </a:t>
            </a:r>
            <a:endParaRPr b="1">
              <a:latin typeface="Trebuchet MS"/>
              <a:ea typeface="Trebuchet MS"/>
              <a:cs typeface="Trebuchet MS"/>
              <a:sym typeface="Trebuchet MS"/>
            </a:endParaRPr>
          </a:p>
        </p:txBody>
      </p:sp>
      <p:sp>
        <p:nvSpPr>
          <p:cNvPr id="70" name="Google Shape;70;g122e2e16b9c_0_5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1" name="Google Shape;71;g122e2e16b9c_0_53"/>
          <p:cNvPicPr preferRelativeResize="0"/>
          <p:nvPr/>
        </p:nvPicPr>
        <p:blipFill>
          <a:blip r:embed="rId3">
            <a:alphaModFix/>
          </a:blip>
          <a:stretch>
            <a:fillRect/>
          </a:stretch>
        </p:blipFill>
        <p:spPr>
          <a:xfrm>
            <a:off x="5820550" y="3677225"/>
            <a:ext cx="1777950" cy="2370626"/>
          </a:xfrm>
          <a:prstGeom prst="rect">
            <a:avLst/>
          </a:prstGeom>
          <a:noFill/>
          <a:ln>
            <a:noFill/>
          </a:ln>
        </p:spPr>
      </p:pic>
      <p:sp>
        <p:nvSpPr>
          <p:cNvPr id="72" name="Google Shape;72;g122e2e16b9c_0_53"/>
          <p:cNvSpPr txBox="1"/>
          <p:nvPr/>
        </p:nvSpPr>
        <p:spPr>
          <a:xfrm>
            <a:off x="7270300" y="3508950"/>
            <a:ext cx="1741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rgbClr val="FF0000"/>
                </a:solidFill>
              </a:rPr>
              <a:t>Happy to help!</a:t>
            </a:r>
            <a:endParaRPr sz="1600" b="1">
              <a:solidFill>
                <a:srgbClr val="FF0000"/>
              </a:solidFill>
            </a:endParaRPr>
          </a:p>
        </p:txBody>
      </p:sp>
      <p:pic>
        <p:nvPicPr>
          <p:cNvPr id="73" name="Google Shape;73;g122e2e16b9c_0_53"/>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Malgun Gothic"/>
              <a:buNone/>
            </a:pPr>
            <a:r>
              <a:rPr lang="en-GB" sz="3600" b="1">
                <a:latin typeface="Trebuchet MS"/>
                <a:ea typeface="Trebuchet MS"/>
                <a:cs typeface="Trebuchet MS"/>
                <a:sym typeface="Trebuchet MS"/>
              </a:rPr>
              <a:t>Exam Key Dates</a:t>
            </a:r>
            <a:endParaRPr sz="3600" b="1">
              <a:latin typeface="Trebuchet MS"/>
              <a:ea typeface="Trebuchet MS"/>
              <a:cs typeface="Trebuchet MS"/>
              <a:sym typeface="Trebuchet MS"/>
            </a:endParaRPr>
          </a:p>
        </p:txBody>
      </p:sp>
      <p:sp>
        <p:nvSpPr>
          <p:cNvPr id="79" name="Google Shape;79;p2"/>
          <p:cNvSpPr txBox="1">
            <a:spLocks noGrp="1"/>
          </p:cNvSpPr>
          <p:nvPr>
            <p:ph type="body" idx="1"/>
          </p:nvPr>
        </p:nvSpPr>
        <p:spPr>
          <a:xfrm>
            <a:off x="457200" y="1275900"/>
            <a:ext cx="8686800" cy="2153100"/>
          </a:xfrm>
          <a:prstGeom prst="rect">
            <a:avLst/>
          </a:prstGeom>
          <a:noFill/>
          <a:ln>
            <a:noFill/>
          </a:ln>
        </p:spPr>
        <p:txBody>
          <a:bodyPr spcFirstLastPara="1" wrap="square" lIns="91425" tIns="45700" rIns="91425" bIns="45700" anchor="t" anchorCtr="0">
            <a:normAutofit fontScale="40000" lnSpcReduction="20000"/>
          </a:bodyPr>
          <a:lstStyle/>
          <a:p>
            <a:pPr marL="342900" lvl="0" indent="-256540" algn="l" rtl="0">
              <a:lnSpc>
                <a:spcPct val="150000"/>
              </a:lnSpc>
              <a:spcBef>
                <a:spcPts val="0"/>
              </a:spcBef>
              <a:spcAft>
                <a:spcPts val="0"/>
              </a:spcAft>
              <a:buClr>
                <a:schemeClr val="dk1"/>
              </a:buClr>
              <a:buSzPct val="100000"/>
              <a:buFont typeface="Trebuchet MS"/>
              <a:buChar char="●"/>
            </a:pPr>
            <a:r>
              <a:rPr lang="en-GB" sz="4600" b="1">
                <a:latin typeface="Trebuchet MS"/>
                <a:ea typeface="Trebuchet MS"/>
                <a:cs typeface="Trebuchet MS"/>
                <a:sym typeface="Trebuchet MS"/>
              </a:rPr>
              <a:t>This year, the exams will run from 22nd April - 29th May.</a:t>
            </a:r>
            <a:endParaRPr sz="4600">
              <a:latin typeface="Trebuchet MS"/>
              <a:ea typeface="Trebuchet MS"/>
              <a:cs typeface="Trebuchet MS"/>
              <a:sym typeface="Trebuchet MS"/>
            </a:endParaRPr>
          </a:p>
          <a:p>
            <a:pPr marL="342900" lvl="0" indent="-256540" algn="l" rtl="0">
              <a:lnSpc>
                <a:spcPct val="150000"/>
              </a:lnSpc>
              <a:spcBef>
                <a:spcPts val="640"/>
              </a:spcBef>
              <a:spcAft>
                <a:spcPts val="0"/>
              </a:spcAft>
              <a:buClr>
                <a:schemeClr val="dk1"/>
              </a:buClr>
              <a:buSzPct val="100000"/>
              <a:buFont typeface="Trebuchet MS"/>
              <a:buChar char="●"/>
            </a:pPr>
            <a:r>
              <a:rPr lang="en-GB" sz="4600" b="1">
                <a:latin typeface="Trebuchet MS"/>
                <a:ea typeface="Trebuchet MS"/>
                <a:cs typeface="Trebuchet MS"/>
                <a:sym typeface="Trebuchet MS"/>
              </a:rPr>
              <a:t>Study leave will be from 29th April - 29th May (inclusive).</a:t>
            </a:r>
            <a:endParaRPr sz="4600">
              <a:latin typeface="Trebuchet MS"/>
              <a:ea typeface="Trebuchet MS"/>
              <a:cs typeface="Trebuchet MS"/>
              <a:sym typeface="Trebuchet MS"/>
            </a:endParaRPr>
          </a:p>
          <a:p>
            <a:pPr marL="342900" lvl="0" indent="-256540" algn="l" rtl="0">
              <a:lnSpc>
                <a:spcPct val="150000"/>
              </a:lnSpc>
              <a:spcBef>
                <a:spcPts val="640"/>
              </a:spcBef>
              <a:spcAft>
                <a:spcPts val="0"/>
              </a:spcAft>
              <a:buClr>
                <a:schemeClr val="dk1"/>
              </a:buClr>
              <a:buSzPct val="100000"/>
              <a:buFont typeface="Trebuchet MS"/>
              <a:buChar char="●"/>
            </a:pPr>
            <a:r>
              <a:rPr lang="en-GB" sz="4600" b="1">
                <a:latin typeface="Trebuchet MS"/>
                <a:ea typeface="Trebuchet MS"/>
                <a:cs typeface="Trebuchet MS"/>
                <a:sym typeface="Trebuchet MS"/>
              </a:rPr>
              <a:t>Monday 20</a:t>
            </a:r>
            <a:r>
              <a:rPr lang="en-GB" sz="4600" b="1" baseline="30000">
                <a:latin typeface="Trebuchet MS"/>
                <a:ea typeface="Trebuchet MS"/>
                <a:cs typeface="Trebuchet MS"/>
                <a:sym typeface="Trebuchet MS"/>
              </a:rPr>
              <a:t>th</a:t>
            </a:r>
            <a:r>
              <a:rPr lang="en-GB" sz="4600" b="1">
                <a:latin typeface="Trebuchet MS"/>
                <a:ea typeface="Trebuchet MS"/>
                <a:cs typeface="Trebuchet MS"/>
                <a:sym typeface="Trebuchet MS"/>
              </a:rPr>
              <a:t> May (in-service) – students should attend exams as normal.</a:t>
            </a:r>
            <a:endParaRPr sz="4600" b="1">
              <a:latin typeface="Trebuchet MS"/>
              <a:ea typeface="Trebuchet MS"/>
              <a:cs typeface="Trebuchet MS"/>
              <a:sym typeface="Trebuchet MS"/>
            </a:endParaRPr>
          </a:p>
          <a:p>
            <a:pPr marL="342900" lvl="0" indent="-256540" algn="l" rtl="0">
              <a:lnSpc>
                <a:spcPct val="150000"/>
              </a:lnSpc>
              <a:spcBef>
                <a:spcPts val="1200"/>
              </a:spcBef>
              <a:spcAft>
                <a:spcPts val="0"/>
              </a:spcAft>
              <a:buSzPct val="100000"/>
              <a:buFont typeface="Trebuchet MS"/>
              <a:buChar char="●"/>
            </a:pPr>
            <a:r>
              <a:rPr lang="en-GB" sz="4600" b="1">
                <a:latin typeface="Trebuchet MS"/>
                <a:ea typeface="Trebuchet MS"/>
                <a:cs typeface="Trebuchet MS"/>
                <a:sym typeface="Trebuchet MS"/>
              </a:rPr>
              <a:t>Results will be issued on Tuesday 6th August.</a:t>
            </a:r>
            <a:endParaRPr sz="4600" b="1">
              <a:latin typeface="Trebuchet MS"/>
              <a:ea typeface="Trebuchet MS"/>
              <a:cs typeface="Trebuchet MS"/>
              <a:sym typeface="Trebuchet MS"/>
            </a:endParaRPr>
          </a:p>
          <a:p>
            <a:pPr marL="342900" lvl="0" indent="0" algn="l" rtl="0">
              <a:spcBef>
                <a:spcPts val="1200"/>
              </a:spcBef>
              <a:spcAft>
                <a:spcPts val="1200"/>
              </a:spcAft>
              <a:buNone/>
            </a:pPr>
            <a:endParaRPr b="1">
              <a:latin typeface="Trebuchet MS"/>
              <a:ea typeface="Trebuchet MS"/>
              <a:cs typeface="Trebuchet MS"/>
              <a:sym typeface="Trebuchet MS"/>
            </a:endParaRPr>
          </a:p>
        </p:txBody>
      </p:sp>
      <p:pic>
        <p:nvPicPr>
          <p:cNvPr id="80" name="Google Shape;80;p2"/>
          <p:cNvPicPr preferRelativeResize="0"/>
          <p:nvPr/>
        </p:nvPicPr>
        <p:blipFill>
          <a:blip r:embed="rId3">
            <a:alphaModFix/>
          </a:blip>
          <a:stretch>
            <a:fillRect/>
          </a:stretch>
        </p:blipFill>
        <p:spPr>
          <a:xfrm>
            <a:off x="7857470" y="5571470"/>
            <a:ext cx="1286525" cy="1286525"/>
          </a:xfrm>
          <a:prstGeom prst="rect">
            <a:avLst/>
          </a:prstGeom>
          <a:noFill/>
          <a:ln>
            <a:noFill/>
          </a:ln>
        </p:spPr>
      </p:pic>
      <p:sp>
        <p:nvSpPr>
          <p:cNvPr id="81" name="Google Shape;81;p2"/>
          <p:cNvSpPr txBox="1">
            <a:spLocks noGrp="1"/>
          </p:cNvSpPr>
          <p:nvPr>
            <p:ph type="title"/>
          </p:nvPr>
        </p:nvSpPr>
        <p:spPr>
          <a:xfrm>
            <a:off x="568675" y="292305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Malgun Gothic"/>
              <a:buNone/>
            </a:pPr>
            <a:r>
              <a:rPr lang="en-GB" sz="3600" b="1">
                <a:latin typeface="Trebuchet MS"/>
                <a:ea typeface="Trebuchet MS"/>
                <a:cs typeface="Trebuchet MS"/>
                <a:sym typeface="Trebuchet MS"/>
              </a:rPr>
              <a:t>In School Supports</a:t>
            </a:r>
            <a:endParaRPr sz="3600" b="1" i="1">
              <a:latin typeface="Trebuchet MS"/>
              <a:ea typeface="Trebuchet MS"/>
              <a:cs typeface="Trebuchet MS"/>
              <a:sym typeface="Trebuchet MS"/>
            </a:endParaRPr>
          </a:p>
        </p:txBody>
      </p:sp>
      <p:sp>
        <p:nvSpPr>
          <p:cNvPr id="82" name="Google Shape;82;p2"/>
          <p:cNvSpPr txBox="1">
            <a:spLocks noGrp="1"/>
          </p:cNvSpPr>
          <p:nvPr>
            <p:ph type="body" idx="1"/>
          </p:nvPr>
        </p:nvSpPr>
        <p:spPr>
          <a:xfrm>
            <a:off x="272950" y="4182925"/>
            <a:ext cx="8229600" cy="2019900"/>
          </a:xfrm>
          <a:prstGeom prst="rect">
            <a:avLst/>
          </a:prstGeom>
          <a:noFill/>
          <a:ln>
            <a:noFill/>
          </a:ln>
        </p:spPr>
        <p:txBody>
          <a:bodyPr spcFirstLastPara="1" wrap="square" lIns="91425" tIns="45700" rIns="91425" bIns="45700" anchor="t" anchorCtr="0">
            <a:noAutofit/>
          </a:bodyPr>
          <a:lstStyle/>
          <a:p>
            <a:pPr marL="540000" lvl="0" indent="-275249" algn="l" rtl="0">
              <a:lnSpc>
                <a:spcPct val="140000"/>
              </a:lnSpc>
              <a:spcBef>
                <a:spcPts val="0"/>
              </a:spcBef>
              <a:spcAft>
                <a:spcPts val="0"/>
              </a:spcAft>
              <a:buClr>
                <a:schemeClr val="dk2"/>
              </a:buClr>
              <a:buSzPts val="1500"/>
              <a:buFont typeface="Trebuchet MS"/>
              <a:buChar char="●"/>
            </a:pPr>
            <a:r>
              <a:rPr lang="en-GB" sz="1500" b="1">
                <a:latin typeface="Trebuchet MS"/>
                <a:ea typeface="Trebuchet MS"/>
                <a:cs typeface="Trebuchet MS"/>
                <a:sym typeface="Trebuchet MS"/>
              </a:rPr>
              <a:t>Throughout the exam period the library will remain open as a study space for students. </a:t>
            </a:r>
            <a:endParaRPr sz="1500">
              <a:latin typeface="Trebuchet MS"/>
              <a:ea typeface="Trebuchet MS"/>
              <a:cs typeface="Trebuchet MS"/>
              <a:sym typeface="Trebuchet MS"/>
            </a:endParaRPr>
          </a:p>
          <a:p>
            <a:pPr marL="540000" lvl="0" indent="-275249" algn="l" rtl="0">
              <a:lnSpc>
                <a:spcPct val="140000"/>
              </a:lnSpc>
              <a:spcBef>
                <a:spcPts val="640"/>
              </a:spcBef>
              <a:spcAft>
                <a:spcPts val="0"/>
              </a:spcAft>
              <a:buClr>
                <a:schemeClr val="dk2"/>
              </a:buClr>
              <a:buSzPts val="1500"/>
              <a:buFont typeface="Trebuchet MS"/>
              <a:buChar char="●"/>
            </a:pPr>
            <a:r>
              <a:rPr lang="en-GB" sz="1500" b="1">
                <a:latin typeface="Trebuchet MS"/>
                <a:ea typeface="Trebuchet MS"/>
                <a:cs typeface="Trebuchet MS"/>
                <a:sym typeface="Trebuchet MS"/>
              </a:rPr>
              <a:t>Easter School, as well as a range of Grade Booster sessions are planned to support with revision in the run up to final exams. Grade Boosters are likely to be online.</a:t>
            </a:r>
            <a:endParaRPr sz="1500" b="1">
              <a:latin typeface="Trebuchet MS"/>
              <a:ea typeface="Trebuchet MS"/>
              <a:cs typeface="Trebuchet MS"/>
              <a:sym typeface="Trebuchet MS"/>
            </a:endParaRPr>
          </a:p>
          <a:p>
            <a:pPr marL="540000" lvl="0" indent="-275249" algn="l" rtl="0">
              <a:lnSpc>
                <a:spcPct val="140000"/>
              </a:lnSpc>
              <a:spcBef>
                <a:spcPts val="640"/>
              </a:spcBef>
              <a:spcAft>
                <a:spcPts val="0"/>
              </a:spcAft>
              <a:buClr>
                <a:schemeClr val="dk2"/>
              </a:buClr>
              <a:buSzPts val="1500"/>
              <a:buFont typeface="Trebuchet MS"/>
              <a:buChar char="●"/>
            </a:pPr>
            <a:r>
              <a:rPr lang="en-GB" sz="1500" b="1">
                <a:latin typeface="Trebuchet MS"/>
                <a:ea typeface="Trebuchet MS"/>
                <a:cs typeface="Trebuchet MS"/>
                <a:sym typeface="Trebuchet MS"/>
              </a:rPr>
              <a:t>Wellbeing supports are accessible through student support.</a:t>
            </a:r>
            <a:endParaRPr sz="1500" b="1">
              <a:latin typeface="Trebuchet MS"/>
              <a:ea typeface="Trebuchet MS"/>
              <a:cs typeface="Trebuchet MS"/>
              <a:sym typeface="Trebuchet MS"/>
            </a:endParaRPr>
          </a:p>
          <a:p>
            <a:pPr marL="0" lvl="0" indent="0" algn="l" rtl="0">
              <a:lnSpc>
                <a:spcPct val="140000"/>
              </a:lnSpc>
              <a:spcBef>
                <a:spcPts val="0"/>
              </a:spcBef>
              <a:spcAft>
                <a:spcPts val="0"/>
              </a:spcAft>
              <a:buSzPts val="770"/>
              <a:buNone/>
            </a:pPr>
            <a:endParaRPr sz="1600" b="1">
              <a:latin typeface="Trebuchet MS"/>
              <a:ea typeface="Trebuchet MS"/>
              <a:cs typeface="Trebuchet MS"/>
              <a:sym typeface="Trebuchet MS"/>
            </a:endParaRPr>
          </a:p>
          <a:p>
            <a:pPr marL="0" lvl="0" indent="0" algn="l" rtl="0">
              <a:lnSpc>
                <a:spcPct val="105000"/>
              </a:lnSpc>
              <a:spcBef>
                <a:spcPts val="0"/>
              </a:spcBef>
              <a:spcAft>
                <a:spcPts val="0"/>
              </a:spcAft>
              <a:buSzPts val="770"/>
              <a:buNone/>
            </a:pPr>
            <a:endParaRPr sz="1600" b="1">
              <a:latin typeface="Trebuchet MS"/>
              <a:ea typeface="Trebuchet MS"/>
              <a:cs typeface="Trebuchet MS"/>
              <a:sym typeface="Trebuchet MS"/>
            </a:endParaRPr>
          </a:p>
        </p:txBody>
      </p:sp>
      <p:pic>
        <p:nvPicPr>
          <p:cNvPr id="83" name="Google Shape;83;p2"/>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22e2e16b9c_0_6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sz="3600" b="1">
                <a:latin typeface="Trebuchet MS"/>
                <a:ea typeface="Trebuchet MS"/>
                <a:cs typeface="Trebuchet MS"/>
                <a:sym typeface="Trebuchet MS"/>
              </a:rPr>
              <a:t>SQA’s</a:t>
            </a:r>
            <a:r>
              <a:rPr lang="en-GB" sz="3600" b="1" i="1">
                <a:latin typeface="Trebuchet MS"/>
                <a:ea typeface="Trebuchet MS"/>
                <a:cs typeface="Trebuchet MS"/>
                <a:sym typeface="Trebuchet MS"/>
              </a:rPr>
              <a:t> Your Exams</a:t>
            </a:r>
            <a:endParaRPr sz="3600" b="1" i="1">
              <a:latin typeface="Trebuchet MS"/>
              <a:ea typeface="Trebuchet MS"/>
              <a:cs typeface="Trebuchet MS"/>
              <a:sym typeface="Trebuchet MS"/>
            </a:endParaRPr>
          </a:p>
        </p:txBody>
      </p:sp>
      <p:sp>
        <p:nvSpPr>
          <p:cNvPr id="89" name="Google Shape;89;g122e2e16b9c_0_61"/>
          <p:cNvSpPr txBox="1">
            <a:spLocks noGrp="1"/>
          </p:cNvSpPr>
          <p:nvPr>
            <p:ph type="body" idx="1"/>
          </p:nvPr>
        </p:nvSpPr>
        <p:spPr>
          <a:xfrm>
            <a:off x="457200" y="1272650"/>
            <a:ext cx="8229600" cy="2412300"/>
          </a:xfrm>
          <a:prstGeom prst="rect">
            <a:avLst/>
          </a:prstGeom>
        </p:spPr>
        <p:txBody>
          <a:bodyPr spcFirstLastPara="1" wrap="square" lIns="91425" tIns="45700" rIns="91425" bIns="45700" anchor="t" anchorCtr="0">
            <a:normAutofit fontScale="85000" lnSpcReduction="10000"/>
          </a:bodyPr>
          <a:lstStyle/>
          <a:p>
            <a:pPr marL="457200" lvl="0" indent="-329803" algn="l" rtl="0">
              <a:lnSpc>
                <a:spcPct val="150000"/>
              </a:lnSpc>
              <a:spcBef>
                <a:spcPts val="360"/>
              </a:spcBef>
              <a:spcAft>
                <a:spcPts val="0"/>
              </a:spcAft>
              <a:buSzPct val="100000"/>
              <a:buFont typeface="Trebuchet MS"/>
              <a:buChar char="●"/>
            </a:pPr>
            <a:r>
              <a:rPr lang="en-GB" sz="2550">
                <a:latin typeface="Trebuchet MS"/>
                <a:ea typeface="Trebuchet MS"/>
                <a:cs typeface="Trebuchet MS"/>
                <a:sym typeface="Trebuchet MS"/>
              </a:rPr>
              <a:t>SQA have produced a document called </a:t>
            </a:r>
            <a:r>
              <a:rPr lang="en-GB" sz="2550" i="1">
                <a:latin typeface="Trebuchet MS"/>
                <a:ea typeface="Trebuchet MS"/>
                <a:cs typeface="Trebuchet MS"/>
                <a:sym typeface="Trebuchet MS"/>
              </a:rPr>
              <a:t>Your Exams</a:t>
            </a:r>
            <a:r>
              <a:rPr lang="en-GB" sz="2550">
                <a:latin typeface="Trebuchet MS"/>
                <a:ea typeface="Trebuchet MS"/>
                <a:cs typeface="Trebuchet MS"/>
                <a:sym typeface="Trebuchet MS"/>
              </a:rPr>
              <a:t> to provide you with key information about the exam diet. </a:t>
            </a:r>
            <a:endParaRPr sz="2550">
              <a:latin typeface="Trebuchet MS"/>
              <a:ea typeface="Trebuchet MS"/>
              <a:cs typeface="Trebuchet MS"/>
              <a:sym typeface="Trebuchet MS"/>
            </a:endParaRPr>
          </a:p>
          <a:p>
            <a:pPr marL="914400" lvl="0" indent="-329803" algn="l" rtl="0">
              <a:lnSpc>
                <a:spcPct val="150000"/>
              </a:lnSpc>
              <a:spcBef>
                <a:spcPts val="0"/>
              </a:spcBef>
              <a:spcAft>
                <a:spcPts val="0"/>
              </a:spcAft>
              <a:buSzPct val="100000"/>
              <a:buFont typeface="Trebuchet MS"/>
              <a:buChar char="-"/>
            </a:pPr>
            <a:r>
              <a:rPr lang="en-GB" sz="2550">
                <a:latin typeface="Trebuchet MS"/>
                <a:ea typeface="Trebuchet MS"/>
                <a:cs typeface="Trebuchet MS"/>
                <a:sym typeface="Trebuchet MS"/>
              </a:rPr>
              <a:t>My SQA (you need an address and SCN)</a:t>
            </a:r>
            <a:endParaRPr sz="2550">
              <a:latin typeface="Trebuchet MS"/>
              <a:ea typeface="Trebuchet MS"/>
              <a:cs typeface="Trebuchet MS"/>
              <a:sym typeface="Trebuchet MS"/>
            </a:endParaRPr>
          </a:p>
          <a:p>
            <a:pPr marL="914400" lvl="0" indent="-329803" algn="l" rtl="0">
              <a:lnSpc>
                <a:spcPct val="150000"/>
              </a:lnSpc>
              <a:spcBef>
                <a:spcPts val="0"/>
              </a:spcBef>
              <a:spcAft>
                <a:spcPts val="0"/>
              </a:spcAft>
              <a:buSzPct val="100000"/>
              <a:buFont typeface="Trebuchet MS"/>
              <a:buChar char="-"/>
            </a:pPr>
            <a:r>
              <a:rPr lang="en-GB" sz="2550">
                <a:latin typeface="Trebuchet MS"/>
                <a:ea typeface="Trebuchet MS"/>
                <a:cs typeface="Trebuchet MS"/>
                <a:sym typeface="Trebuchet MS"/>
              </a:rPr>
              <a:t>Apps that are useful for planning your exams and study</a:t>
            </a:r>
            <a:endParaRPr sz="2550">
              <a:latin typeface="Trebuchet MS"/>
              <a:ea typeface="Trebuchet MS"/>
              <a:cs typeface="Trebuchet MS"/>
              <a:sym typeface="Trebuchet MS"/>
            </a:endParaRPr>
          </a:p>
          <a:p>
            <a:pPr marL="1371600" lvl="0" indent="0" algn="l" rtl="0">
              <a:spcBef>
                <a:spcPts val="1200"/>
              </a:spcBef>
              <a:spcAft>
                <a:spcPts val="0"/>
              </a:spcAft>
              <a:buNone/>
            </a:pPr>
            <a:endParaRPr/>
          </a:p>
          <a:p>
            <a:pPr marL="1371600" lvl="0" indent="0" algn="l" rtl="0">
              <a:spcBef>
                <a:spcPts val="1200"/>
              </a:spcBef>
              <a:spcAft>
                <a:spcPts val="0"/>
              </a:spcAft>
              <a:buNone/>
            </a:pPr>
            <a:endParaRPr/>
          </a:p>
          <a:p>
            <a:pPr marL="1371600" lvl="0" indent="0" algn="l" rtl="0">
              <a:spcBef>
                <a:spcPts val="1200"/>
              </a:spcBef>
              <a:spcAft>
                <a:spcPts val="1200"/>
              </a:spcAft>
              <a:buNone/>
            </a:pPr>
            <a:endParaRPr/>
          </a:p>
        </p:txBody>
      </p:sp>
      <p:pic>
        <p:nvPicPr>
          <p:cNvPr id="90" name="Google Shape;90;g122e2e16b9c_0_61"/>
          <p:cNvPicPr preferRelativeResize="0"/>
          <p:nvPr/>
        </p:nvPicPr>
        <p:blipFill>
          <a:blip r:embed="rId3">
            <a:alphaModFix/>
          </a:blip>
          <a:stretch>
            <a:fillRect/>
          </a:stretch>
        </p:blipFill>
        <p:spPr>
          <a:xfrm>
            <a:off x="7857470" y="5571470"/>
            <a:ext cx="1286525" cy="1286525"/>
          </a:xfrm>
          <a:prstGeom prst="rect">
            <a:avLst/>
          </a:prstGeom>
          <a:noFill/>
          <a:ln>
            <a:noFill/>
          </a:ln>
        </p:spPr>
      </p:pic>
      <p:sp>
        <p:nvSpPr>
          <p:cNvPr id="91" name="Google Shape;91;g122e2e16b9c_0_61"/>
          <p:cNvSpPr txBox="1">
            <a:spLocks noGrp="1"/>
          </p:cNvSpPr>
          <p:nvPr>
            <p:ph type="title"/>
          </p:nvPr>
        </p:nvSpPr>
        <p:spPr>
          <a:xfrm>
            <a:off x="457200" y="26375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sz="3600" b="1">
                <a:latin typeface="Trebuchet MS"/>
                <a:ea typeface="Trebuchet MS"/>
                <a:cs typeface="Trebuchet MS"/>
                <a:sym typeface="Trebuchet MS"/>
              </a:rPr>
              <a:t>Your Exam Timetable</a:t>
            </a:r>
            <a:endParaRPr sz="3600" b="1">
              <a:latin typeface="Trebuchet MS"/>
              <a:ea typeface="Trebuchet MS"/>
              <a:cs typeface="Trebuchet MS"/>
              <a:sym typeface="Trebuchet MS"/>
            </a:endParaRPr>
          </a:p>
        </p:txBody>
      </p:sp>
      <p:sp>
        <p:nvSpPr>
          <p:cNvPr id="92" name="Google Shape;92;g122e2e16b9c_0_61"/>
          <p:cNvSpPr txBox="1"/>
          <p:nvPr/>
        </p:nvSpPr>
        <p:spPr>
          <a:xfrm>
            <a:off x="354900" y="3429000"/>
            <a:ext cx="8434200" cy="3263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434343"/>
              </a:buClr>
              <a:buSzPts val="1600"/>
              <a:buFont typeface="Trebuchet MS"/>
              <a:buChar char="●"/>
            </a:pPr>
            <a:r>
              <a:rPr lang="en-GB" sz="1600">
                <a:solidFill>
                  <a:srgbClr val="434343"/>
                </a:solidFill>
                <a:latin typeface="Trebuchet MS"/>
                <a:ea typeface="Trebuchet MS"/>
                <a:cs typeface="Trebuchet MS"/>
                <a:sym typeface="Trebuchet MS"/>
              </a:rPr>
              <a:t>You are being given your exam timetable today/ tomorrow. It is important that you check this carefully. </a:t>
            </a:r>
            <a:endParaRPr sz="1600">
              <a:solidFill>
                <a:srgbClr val="434343"/>
              </a:solidFill>
              <a:latin typeface="Trebuchet MS"/>
              <a:ea typeface="Trebuchet MS"/>
              <a:cs typeface="Trebuchet MS"/>
              <a:sym typeface="Trebuchet MS"/>
            </a:endParaRPr>
          </a:p>
          <a:p>
            <a:pPr marL="457200" lvl="0" indent="-330200" algn="l" rtl="0">
              <a:lnSpc>
                <a:spcPct val="115000"/>
              </a:lnSpc>
              <a:spcBef>
                <a:spcPts val="0"/>
              </a:spcBef>
              <a:spcAft>
                <a:spcPts val="0"/>
              </a:spcAft>
              <a:buClr>
                <a:srgbClr val="434343"/>
              </a:buClr>
              <a:buSzPts val="1600"/>
              <a:buFont typeface="Trebuchet MS"/>
              <a:buChar char="●"/>
            </a:pPr>
            <a:r>
              <a:rPr lang="en-GB" sz="1600">
                <a:solidFill>
                  <a:srgbClr val="434343"/>
                </a:solidFill>
                <a:latin typeface="Trebuchet MS"/>
                <a:ea typeface="Trebuchet MS"/>
                <a:cs typeface="Trebuchet MS"/>
                <a:sym typeface="Trebuchet MS"/>
              </a:rPr>
              <a:t>If you have AAAs you will also have these to check and sign. See Mr Hunter if there are any issues ASAP.</a:t>
            </a:r>
            <a:endParaRPr sz="1600">
              <a:solidFill>
                <a:srgbClr val="434343"/>
              </a:solidFill>
              <a:latin typeface="Trebuchet MS"/>
              <a:ea typeface="Trebuchet MS"/>
              <a:cs typeface="Trebuchet MS"/>
              <a:sym typeface="Trebuchet MS"/>
            </a:endParaRPr>
          </a:p>
          <a:p>
            <a:pPr marL="457200" lvl="0" indent="-330200" algn="l" rtl="0">
              <a:lnSpc>
                <a:spcPct val="115000"/>
              </a:lnSpc>
              <a:spcBef>
                <a:spcPts val="0"/>
              </a:spcBef>
              <a:spcAft>
                <a:spcPts val="0"/>
              </a:spcAft>
              <a:buClr>
                <a:srgbClr val="434343"/>
              </a:buClr>
              <a:buSzPts val="1600"/>
              <a:buFont typeface="Trebuchet MS"/>
              <a:buChar char="●"/>
            </a:pPr>
            <a:r>
              <a:rPr lang="en-GB" sz="1600">
                <a:solidFill>
                  <a:srgbClr val="434343"/>
                </a:solidFill>
                <a:latin typeface="Trebuchet MS"/>
                <a:ea typeface="Trebuchet MS"/>
                <a:cs typeface="Trebuchet MS"/>
                <a:sym typeface="Trebuchet MS"/>
              </a:rPr>
              <a:t>If there are any exams missing, or any you have been listed for (but should not be) you must let Ms Struthers know ASAP.</a:t>
            </a:r>
            <a:endParaRPr sz="1600">
              <a:solidFill>
                <a:srgbClr val="434343"/>
              </a:solidFill>
              <a:latin typeface="Trebuchet MS"/>
              <a:ea typeface="Trebuchet MS"/>
              <a:cs typeface="Trebuchet MS"/>
              <a:sym typeface="Trebuchet MS"/>
            </a:endParaRPr>
          </a:p>
          <a:p>
            <a:pPr marL="457200" lvl="0" indent="-330200" algn="l" rtl="0">
              <a:lnSpc>
                <a:spcPct val="115000"/>
              </a:lnSpc>
              <a:spcBef>
                <a:spcPts val="0"/>
              </a:spcBef>
              <a:spcAft>
                <a:spcPts val="0"/>
              </a:spcAft>
              <a:buClr>
                <a:srgbClr val="434343"/>
              </a:buClr>
              <a:buSzPts val="1600"/>
              <a:buFont typeface="Trebuchet MS"/>
              <a:buChar char="●"/>
            </a:pPr>
            <a:r>
              <a:rPr lang="en-GB" sz="1600">
                <a:solidFill>
                  <a:srgbClr val="434343"/>
                </a:solidFill>
                <a:latin typeface="Trebuchet MS"/>
                <a:ea typeface="Trebuchet MS"/>
                <a:cs typeface="Trebuchet MS"/>
                <a:sym typeface="Trebuchet MS"/>
              </a:rPr>
              <a:t>Please check to make sure your personal details are up to date - you should have already checked these but any issues need to be reported to Ms Struthers/ School office.</a:t>
            </a:r>
            <a:endParaRPr sz="1600">
              <a:solidFill>
                <a:srgbClr val="434343"/>
              </a:solidFill>
              <a:latin typeface="Trebuchet MS"/>
              <a:ea typeface="Trebuchet MS"/>
              <a:cs typeface="Trebuchet MS"/>
              <a:sym typeface="Trebuchet MS"/>
            </a:endParaRPr>
          </a:p>
          <a:p>
            <a:pPr marL="457200" lvl="0" indent="-330200" algn="l" rtl="0">
              <a:lnSpc>
                <a:spcPct val="115000"/>
              </a:lnSpc>
              <a:spcBef>
                <a:spcPts val="0"/>
              </a:spcBef>
              <a:spcAft>
                <a:spcPts val="0"/>
              </a:spcAft>
              <a:buClr>
                <a:srgbClr val="434343"/>
              </a:buClr>
              <a:buSzPts val="1600"/>
              <a:buFont typeface="Trebuchet MS"/>
              <a:buChar char="●"/>
            </a:pPr>
            <a:r>
              <a:rPr lang="en-GB" sz="1600" b="1">
                <a:solidFill>
                  <a:srgbClr val="434343"/>
                </a:solidFill>
                <a:latin typeface="Trebuchet MS"/>
                <a:ea typeface="Trebuchet MS"/>
                <a:cs typeface="Trebuchet MS"/>
                <a:sym typeface="Trebuchet MS"/>
              </a:rPr>
              <a:t>OUR EXAM TIMES ARE DIFFERENT. MOST OF OUR MORNING EXAMS WILL </a:t>
            </a:r>
            <a:endParaRPr sz="1600" b="1">
              <a:solidFill>
                <a:srgbClr val="434343"/>
              </a:solidFill>
              <a:latin typeface="Trebuchet MS"/>
              <a:ea typeface="Trebuchet MS"/>
              <a:cs typeface="Trebuchet MS"/>
              <a:sym typeface="Trebuchet MS"/>
            </a:endParaRPr>
          </a:p>
          <a:p>
            <a:pPr marL="457200" lvl="0" indent="0" algn="l" rtl="0">
              <a:lnSpc>
                <a:spcPct val="115000"/>
              </a:lnSpc>
              <a:spcBef>
                <a:spcPts val="0"/>
              </a:spcBef>
              <a:spcAft>
                <a:spcPts val="0"/>
              </a:spcAft>
              <a:buNone/>
            </a:pPr>
            <a:r>
              <a:rPr lang="en-GB" sz="1600" b="1">
                <a:solidFill>
                  <a:srgbClr val="434343"/>
                </a:solidFill>
                <a:latin typeface="Trebuchet MS"/>
                <a:ea typeface="Trebuchet MS"/>
                <a:cs typeface="Trebuchet MS"/>
                <a:sym typeface="Trebuchet MS"/>
              </a:rPr>
              <a:t>BEGIN AT 8:30AM. DO NOT USE EXAM BUILDER APP FOR TIMINGS.</a:t>
            </a:r>
            <a:endParaRPr sz="1600" b="1">
              <a:solidFill>
                <a:srgbClr val="434343"/>
              </a:solidFill>
              <a:latin typeface="Trebuchet MS"/>
              <a:ea typeface="Trebuchet MS"/>
              <a:cs typeface="Trebuchet MS"/>
              <a:sym typeface="Trebuchet MS"/>
            </a:endParaRPr>
          </a:p>
        </p:txBody>
      </p:sp>
      <p:pic>
        <p:nvPicPr>
          <p:cNvPr id="93" name="Google Shape;93;g122e2e16b9c_0_61"/>
          <p:cNvPicPr preferRelativeResize="0"/>
          <p:nvPr/>
        </p:nvPicPr>
        <p:blipFill>
          <a:blip r:embed="rId4">
            <a:alphaModFix/>
          </a:blip>
          <a:stretch>
            <a:fillRect/>
          </a:stretch>
        </p:blipFill>
        <p:spPr>
          <a:xfrm>
            <a:off x="7305418" y="1698562"/>
            <a:ext cx="1190625" cy="57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22e2e16b9c_0_6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sz="3600" b="1">
                <a:latin typeface="Trebuchet MS"/>
                <a:ea typeface="Trebuchet MS"/>
                <a:cs typeface="Trebuchet MS"/>
                <a:sym typeface="Trebuchet MS"/>
              </a:rPr>
              <a:t>On the Day Tips for Success</a:t>
            </a:r>
            <a:endParaRPr sz="3600" b="1">
              <a:latin typeface="Trebuchet MS"/>
              <a:ea typeface="Trebuchet MS"/>
              <a:cs typeface="Trebuchet MS"/>
              <a:sym typeface="Trebuchet MS"/>
            </a:endParaRPr>
          </a:p>
        </p:txBody>
      </p:sp>
      <p:pic>
        <p:nvPicPr>
          <p:cNvPr id="99" name="Google Shape;99;g122e2e16b9c_0_69"/>
          <p:cNvPicPr preferRelativeResize="0"/>
          <p:nvPr/>
        </p:nvPicPr>
        <p:blipFill>
          <a:blip r:embed="rId3">
            <a:alphaModFix/>
          </a:blip>
          <a:stretch>
            <a:fillRect/>
          </a:stretch>
        </p:blipFill>
        <p:spPr>
          <a:xfrm>
            <a:off x="7857470" y="5571470"/>
            <a:ext cx="1286525" cy="1286525"/>
          </a:xfrm>
          <a:prstGeom prst="rect">
            <a:avLst/>
          </a:prstGeom>
          <a:noFill/>
          <a:ln>
            <a:noFill/>
          </a:ln>
        </p:spPr>
      </p:pic>
      <p:sp>
        <p:nvSpPr>
          <p:cNvPr id="100" name="Google Shape;100;g122e2e16b9c_0_69"/>
          <p:cNvSpPr txBox="1">
            <a:spLocks noGrp="1"/>
          </p:cNvSpPr>
          <p:nvPr>
            <p:ph type="body" idx="1"/>
          </p:nvPr>
        </p:nvSpPr>
        <p:spPr>
          <a:xfrm>
            <a:off x="457200" y="1269250"/>
            <a:ext cx="8229600" cy="5158800"/>
          </a:xfrm>
          <a:prstGeom prst="rect">
            <a:avLst/>
          </a:prstGeom>
        </p:spPr>
        <p:txBody>
          <a:bodyPr spcFirstLastPara="1" wrap="square" lIns="91425" tIns="45700" rIns="91425" bIns="45700" anchor="t" anchorCtr="0">
            <a:normAutofit fontScale="62500" lnSpcReduction="20000"/>
          </a:bodyPr>
          <a:lstStyle/>
          <a:p>
            <a:pPr marL="457200" lvl="0" indent="-337711" algn="l" rtl="0">
              <a:lnSpc>
                <a:spcPct val="115000"/>
              </a:lnSpc>
              <a:spcBef>
                <a:spcPts val="360"/>
              </a:spcBef>
              <a:spcAft>
                <a:spcPts val="0"/>
              </a:spcAft>
              <a:buSzPct val="100000"/>
              <a:buFont typeface="Trebuchet MS"/>
              <a:buChar char="●"/>
            </a:pPr>
            <a:r>
              <a:rPr lang="en-GB" sz="3124">
                <a:latin typeface="Trebuchet MS"/>
                <a:ea typeface="Trebuchet MS"/>
                <a:cs typeface="Trebuchet MS"/>
                <a:sym typeface="Trebuchet MS"/>
              </a:rPr>
              <a:t>Aim to get a good night’s sleep.</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Aim to get up with plenty of time and have a breakfast.</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Check the big boards when you come in - they have your seats and SCNs</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Clr>
                <a:schemeClr val="dk2"/>
              </a:buClr>
              <a:buSzPct val="100000"/>
              <a:buFont typeface="Trebuchet MS"/>
              <a:buChar char="●"/>
            </a:pPr>
            <a:r>
              <a:rPr lang="en-GB" sz="3124">
                <a:latin typeface="Trebuchet MS"/>
                <a:ea typeface="Trebuchet MS"/>
                <a:cs typeface="Trebuchet MS"/>
                <a:sym typeface="Trebuchet MS"/>
              </a:rPr>
              <a:t>Arrive early - many exams begin at 8:30, so you should be outside the hall (or classroom being used) by 8:20, to allow for seating.</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Clr>
                <a:schemeClr val="dk2"/>
              </a:buClr>
              <a:buSzPct val="100000"/>
              <a:buFont typeface="Trebuchet MS"/>
              <a:buChar char="●"/>
            </a:pPr>
            <a:r>
              <a:rPr lang="en-GB" sz="3124">
                <a:latin typeface="Trebuchet MS"/>
                <a:ea typeface="Trebuchet MS"/>
                <a:cs typeface="Trebuchet MS"/>
                <a:sym typeface="Trebuchet MS"/>
              </a:rPr>
              <a:t>Afternoon exams require you to arrive early too - be clear about where you’re going.</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Know where you need to be - boards will be up as a reminder.</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Listen carefully to the invigilators.</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Bring water, this can be placed at side of your desk (on the floor).</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Bring spare pens.</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Wear a watch (not a smartwatch)- this means it doesn’t matter where the clock is!</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Use all the time that’s available - go back to Qs you’re unsure of, check to see if you can improve a response…</a:t>
            </a:r>
            <a:endParaRPr sz="3124">
              <a:latin typeface="Trebuchet MS"/>
              <a:ea typeface="Trebuchet MS"/>
              <a:cs typeface="Trebuchet MS"/>
              <a:sym typeface="Trebuchet MS"/>
            </a:endParaRPr>
          </a:p>
          <a:p>
            <a:pPr marL="457200" lvl="0" indent="-337711" algn="l" rtl="0">
              <a:lnSpc>
                <a:spcPct val="115000"/>
              </a:lnSpc>
              <a:spcBef>
                <a:spcPts val="0"/>
              </a:spcBef>
              <a:spcAft>
                <a:spcPts val="0"/>
              </a:spcAft>
              <a:buSzPct val="100000"/>
              <a:buFont typeface="Trebuchet MS"/>
              <a:buChar char="●"/>
            </a:pPr>
            <a:r>
              <a:rPr lang="en-GB" sz="3124">
                <a:latin typeface="Trebuchet MS"/>
                <a:ea typeface="Trebuchet MS"/>
                <a:cs typeface="Trebuchet MS"/>
                <a:sym typeface="Trebuchet MS"/>
              </a:rPr>
              <a:t>Stay calm. Remember, exams make everyone nervous… so what you’re feeling is very normal. </a:t>
            </a:r>
            <a:endParaRPr sz="3124">
              <a:latin typeface="Trebuchet MS"/>
              <a:ea typeface="Trebuchet MS"/>
              <a:cs typeface="Trebuchet MS"/>
              <a:sym typeface="Trebuchet MS"/>
            </a:endParaRPr>
          </a:p>
          <a:p>
            <a:pPr marL="457200" lvl="0" indent="0" algn="l" rtl="0">
              <a:spcBef>
                <a:spcPts val="1200"/>
              </a:spcBef>
              <a:spcAft>
                <a:spcPts val="1200"/>
              </a:spcAft>
              <a:buNone/>
            </a:pPr>
            <a:endParaRPr/>
          </a:p>
        </p:txBody>
      </p:sp>
      <p:pic>
        <p:nvPicPr>
          <p:cNvPr id="101" name="Google Shape;101;g122e2e16b9c_0_69"/>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GB" sz="3600" b="1">
                <a:latin typeface="Trebuchet MS"/>
                <a:ea typeface="Trebuchet MS"/>
                <a:cs typeface="Trebuchet MS"/>
                <a:sym typeface="Trebuchet MS"/>
              </a:rPr>
              <a:t>Exam Room Conduct</a:t>
            </a:r>
            <a:r>
              <a:rPr lang="en-GB" sz="5400" b="1"/>
              <a:t> </a:t>
            </a:r>
            <a:endParaRPr sz="5400" b="1"/>
          </a:p>
        </p:txBody>
      </p:sp>
      <p:sp>
        <p:nvSpPr>
          <p:cNvPr id="107" name="Google Shape;107;p5"/>
          <p:cNvSpPr txBox="1">
            <a:spLocks noGrp="1"/>
          </p:cNvSpPr>
          <p:nvPr>
            <p:ph type="body" idx="1"/>
          </p:nvPr>
        </p:nvSpPr>
        <p:spPr>
          <a:xfrm>
            <a:off x="457200" y="1412775"/>
            <a:ext cx="8229600" cy="5056200"/>
          </a:xfrm>
          <a:prstGeom prst="rect">
            <a:avLst/>
          </a:prstGeom>
          <a:noFill/>
          <a:ln>
            <a:noFill/>
          </a:ln>
        </p:spPr>
        <p:txBody>
          <a:bodyPr spcFirstLastPara="1" wrap="square" lIns="91425" tIns="45700" rIns="91425" bIns="45700" anchor="t" anchorCtr="0">
            <a:normAutofit fontScale="92500" lnSpcReduction="10000"/>
          </a:bodyPr>
          <a:lstStyle/>
          <a:p>
            <a:pPr marL="342900" lvl="0" indent="-281214" algn="l" rtl="0">
              <a:spcBef>
                <a:spcPts val="0"/>
              </a:spcBef>
              <a:spcAft>
                <a:spcPts val="0"/>
              </a:spcAft>
              <a:buClr>
                <a:schemeClr val="dk1"/>
              </a:buClr>
              <a:buSzPct val="104245"/>
              <a:buChar char="●"/>
            </a:pPr>
            <a:r>
              <a:rPr lang="en-GB" sz="2164">
                <a:latin typeface="Malgun Gothic"/>
                <a:ea typeface="Malgun Gothic"/>
                <a:cs typeface="Malgun Gothic"/>
                <a:sym typeface="Malgun Gothic"/>
              </a:rPr>
              <a:t>Bags left at back of room with phone in it – switched off.</a:t>
            </a:r>
            <a:endParaRPr sz="2164"/>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talking.</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Water on the floor.</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pencil case.</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If you finish early (you should be using all the available time) rest your head on the desk, don’t look around.</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You shouldn’t be taking any materials out of the exam – including the question paper.</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notes of any kind.</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smart watches.</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earpods.</a:t>
            </a:r>
            <a:endParaRPr sz="2164">
              <a:latin typeface="Malgun Gothic"/>
              <a:ea typeface="Malgun Gothic"/>
              <a:cs typeface="Malgun Gothic"/>
              <a:sym typeface="Malgun Gothic"/>
            </a:endParaRPr>
          </a:p>
          <a:p>
            <a:pPr marL="342900" lvl="0" indent="-282888" algn="l" rtl="0">
              <a:spcBef>
                <a:spcPts val="544"/>
              </a:spcBef>
              <a:spcAft>
                <a:spcPts val="0"/>
              </a:spcAft>
              <a:buSzPct val="105817"/>
              <a:buFont typeface="Malgun Gothic"/>
              <a:buChar char="●"/>
            </a:pPr>
            <a:r>
              <a:rPr lang="en-GB" sz="2164">
                <a:latin typeface="Malgun Gothic"/>
                <a:ea typeface="Malgun Gothic"/>
                <a:cs typeface="Malgun Gothic"/>
                <a:sym typeface="Malgun Gothic"/>
              </a:rPr>
              <a:t>No calculators or dictionaries (unless explicitly required)</a:t>
            </a:r>
            <a:endParaRPr sz="2164">
              <a:latin typeface="Malgun Gothic"/>
              <a:ea typeface="Malgun Gothic"/>
              <a:cs typeface="Malgun Gothic"/>
              <a:sym typeface="Malgun Gothic"/>
            </a:endParaRPr>
          </a:p>
          <a:p>
            <a:pPr marL="342900" lvl="0" indent="-281214" algn="l" rtl="0">
              <a:spcBef>
                <a:spcPts val="544"/>
              </a:spcBef>
              <a:spcAft>
                <a:spcPts val="0"/>
              </a:spcAft>
              <a:buClr>
                <a:schemeClr val="dk1"/>
              </a:buClr>
              <a:buSzPct val="104245"/>
              <a:buChar char="●"/>
            </a:pPr>
            <a:r>
              <a:rPr lang="en-GB" sz="2164">
                <a:latin typeface="Malgun Gothic"/>
                <a:ea typeface="Malgun Gothic"/>
                <a:cs typeface="Malgun Gothic"/>
                <a:sym typeface="Malgun Gothic"/>
              </a:rPr>
              <a:t>No sharing equipment.</a:t>
            </a:r>
            <a:endParaRPr sz="2164">
              <a:latin typeface="Malgun Gothic"/>
              <a:ea typeface="Malgun Gothic"/>
              <a:cs typeface="Malgun Gothic"/>
              <a:sym typeface="Malgun Gothic"/>
            </a:endParaRPr>
          </a:p>
          <a:p>
            <a:pPr marL="342900" lvl="0" indent="0" algn="l" rtl="0">
              <a:spcBef>
                <a:spcPts val="544"/>
              </a:spcBef>
              <a:spcAft>
                <a:spcPts val="0"/>
              </a:spcAft>
              <a:buNone/>
            </a:pPr>
            <a:endParaRPr sz="1900" b="1">
              <a:latin typeface="Malgun Gothic"/>
              <a:ea typeface="Malgun Gothic"/>
              <a:cs typeface="Malgun Gothic"/>
              <a:sym typeface="Malgun Gothic"/>
            </a:endParaRPr>
          </a:p>
          <a:p>
            <a:pPr marL="342900" lvl="0" indent="0" algn="l" rtl="0">
              <a:spcBef>
                <a:spcPts val="544"/>
              </a:spcBef>
              <a:spcAft>
                <a:spcPts val="0"/>
              </a:spcAft>
              <a:buNone/>
            </a:pPr>
            <a:endParaRPr b="1">
              <a:latin typeface="Malgun Gothic"/>
              <a:ea typeface="Malgun Gothic"/>
              <a:cs typeface="Malgun Gothic"/>
              <a:sym typeface="Malgun Gothic"/>
            </a:endParaRPr>
          </a:p>
          <a:p>
            <a:pPr marL="342900" lvl="0" indent="-170180" algn="l" rtl="0">
              <a:spcBef>
                <a:spcPts val="544"/>
              </a:spcBef>
              <a:spcAft>
                <a:spcPts val="1200"/>
              </a:spcAft>
              <a:buClr>
                <a:schemeClr val="dk1"/>
              </a:buClr>
              <a:buSzPct val="177777"/>
              <a:buNone/>
            </a:pPr>
            <a:endParaRPr/>
          </a:p>
        </p:txBody>
      </p:sp>
      <p:pic>
        <p:nvPicPr>
          <p:cNvPr id="108" name="Google Shape;108;p5"/>
          <p:cNvPicPr preferRelativeResize="0"/>
          <p:nvPr/>
        </p:nvPicPr>
        <p:blipFill>
          <a:blip r:embed="rId3">
            <a:alphaModFix/>
          </a:blip>
          <a:stretch>
            <a:fillRect/>
          </a:stretch>
        </p:blipFill>
        <p:spPr>
          <a:xfrm>
            <a:off x="7857470" y="5571470"/>
            <a:ext cx="1286525" cy="1286525"/>
          </a:xfrm>
          <a:prstGeom prst="rect">
            <a:avLst/>
          </a:prstGeom>
          <a:noFill/>
          <a:ln>
            <a:noFill/>
          </a:ln>
        </p:spPr>
      </p:pic>
      <p:pic>
        <p:nvPicPr>
          <p:cNvPr id="109" name="Google Shape;109;p5"/>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60"/>
              <a:buFont typeface="Malgun Gothic"/>
              <a:buNone/>
            </a:pPr>
            <a:r>
              <a:rPr lang="en-GB" sz="3600" b="1">
                <a:latin typeface="Trebuchet MS"/>
                <a:ea typeface="Trebuchet MS"/>
                <a:cs typeface="Trebuchet MS"/>
                <a:sym typeface="Trebuchet MS"/>
              </a:rPr>
              <a:t>What if something goes wrong?</a:t>
            </a:r>
            <a:endParaRPr sz="3600" b="1">
              <a:latin typeface="Trebuchet MS"/>
              <a:ea typeface="Trebuchet MS"/>
              <a:cs typeface="Trebuchet MS"/>
              <a:sym typeface="Trebuchet MS"/>
            </a:endParaRPr>
          </a:p>
        </p:txBody>
      </p:sp>
      <p:sp>
        <p:nvSpPr>
          <p:cNvPr id="115" name="Google Shape;115;p7"/>
          <p:cNvSpPr txBox="1">
            <a:spLocks noGrp="1"/>
          </p:cNvSpPr>
          <p:nvPr>
            <p:ph type="body" idx="1"/>
          </p:nvPr>
        </p:nvSpPr>
        <p:spPr>
          <a:xfrm>
            <a:off x="600525" y="1347450"/>
            <a:ext cx="8229600" cy="4925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None/>
            </a:pPr>
            <a:r>
              <a:rPr lang="en-GB" sz="2307">
                <a:latin typeface="Trebuchet MS"/>
                <a:ea typeface="Trebuchet MS"/>
                <a:cs typeface="Trebuchet MS"/>
                <a:sym typeface="Trebuchet MS"/>
              </a:rPr>
              <a:t>Running late: </a:t>
            </a:r>
            <a:endParaRPr sz="2307">
              <a:latin typeface="Trebuchet MS"/>
              <a:ea typeface="Trebuchet MS"/>
              <a:cs typeface="Trebuchet MS"/>
              <a:sym typeface="Trebuchet MS"/>
            </a:endParaRPr>
          </a:p>
          <a:p>
            <a:pPr marL="0" lvl="0" indent="0" algn="l" rtl="0">
              <a:spcBef>
                <a:spcPts val="0"/>
              </a:spcBef>
              <a:spcAft>
                <a:spcPts val="0"/>
              </a:spcAft>
              <a:buNone/>
            </a:pPr>
            <a:endParaRPr sz="2307">
              <a:latin typeface="Trebuchet MS"/>
              <a:ea typeface="Trebuchet MS"/>
              <a:cs typeface="Trebuchet MS"/>
              <a:sym typeface="Trebuchet MS"/>
            </a:endParaRPr>
          </a:p>
          <a:p>
            <a:pPr marL="342900" lvl="0" indent="-257494" algn="l" rtl="0">
              <a:spcBef>
                <a:spcPts val="0"/>
              </a:spcBef>
              <a:spcAft>
                <a:spcPts val="0"/>
              </a:spcAft>
              <a:buClr>
                <a:schemeClr val="dk1"/>
              </a:buClr>
              <a:buSzPct val="100000"/>
              <a:buFont typeface="Trebuchet MS"/>
              <a:buChar char="●"/>
            </a:pPr>
            <a:r>
              <a:rPr lang="en-GB" sz="2307">
                <a:latin typeface="Trebuchet MS"/>
                <a:ea typeface="Trebuchet MS"/>
                <a:cs typeface="Trebuchet MS"/>
                <a:sym typeface="Trebuchet MS"/>
              </a:rPr>
              <a:t>No entry after 30 minutes</a:t>
            </a:r>
            <a:endParaRPr sz="2307">
              <a:latin typeface="Trebuchet MS"/>
              <a:ea typeface="Trebuchet MS"/>
              <a:cs typeface="Trebuchet MS"/>
              <a:sym typeface="Trebuchet MS"/>
            </a:endParaRPr>
          </a:p>
          <a:p>
            <a:pPr marL="342900" lvl="0" indent="-257494" algn="l" rtl="0">
              <a:spcBef>
                <a:spcPts val="592"/>
              </a:spcBef>
              <a:spcAft>
                <a:spcPts val="0"/>
              </a:spcAft>
              <a:buClr>
                <a:schemeClr val="dk1"/>
              </a:buClr>
              <a:buSzPct val="100000"/>
              <a:buFont typeface="Trebuchet MS"/>
              <a:buChar char="●"/>
            </a:pPr>
            <a:r>
              <a:rPr lang="en-GB" sz="2307">
                <a:latin typeface="Trebuchet MS"/>
                <a:ea typeface="Trebuchet MS"/>
                <a:cs typeface="Trebuchet MS"/>
                <a:sym typeface="Trebuchet MS"/>
              </a:rPr>
              <a:t>Report to Ms Struthers/ invigilator ASAP</a:t>
            </a:r>
            <a:endParaRPr sz="2307">
              <a:latin typeface="Trebuchet MS"/>
              <a:ea typeface="Trebuchet MS"/>
              <a:cs typeface="Trebuchet MS"/>
              <a:sym typeface="Trebuchet MS"/>
            </a:endParaRPr>
          </a:p>
          <a:p>
            <a:pPr marL="342900" lvl="0" indent="-257494" algn="l" rtl="0">
              <a:spcBef>
                <a:spcPts val="592"/>
              </a:spcBef>
              <a:spcAft>
                <a:spcPts val="0"/>
              </a:spcAft>
              <a:buClr>
                <a:schemeClr val="dk1"/>
              </a:buClr>
              <a:buSzPct val="100000"/>
              <a:buFont typeface="Trebuchet MS"/>
              <a:buChar char="●"/>
            </a:pPr>
            <a:r>
              <a:rPr lang="en-GB" sz="2307">
                <a:latin typeface="Trebuchet MS"/>
                <a:ea typeface="Trebuchet MS"/>
                <a:cs typeface="Trebuchet MS"/>
                <a:sym typeface="Trebuchet MS"/>
              </a:rPr>
              <a:t>Know your seat</a:t>
            </a:r>
            <a:endParaRPr sz="2307">
              <a:latin typeface="Trebuchet MS"/>
              <a:ea typeface="Trebuchet MS"/>
              <a:cs typeface="Trebuchet MS"/>
              <a:sym typeface="Trebuchet MS"/>
            </a:endParaRPr>
          </a:p>
          <a:p>
            <a:pPr marL="0" lvl="0" indent="0" algn="l" rtl="0">
              <a:spcBef>
                <a:spcPts val="592"/>
              </a:spcBef>
              <a:spcAft>
                <a:spcPts val="0"/>
              </a:spcAft>
              <a:buNone/>
            </a:pPr>
            <a:endParaRPr sz="2307">
              <a:latin typeface="Trebuchet MS"/>
              <a:ea typeface="Trebuchet MS"/>
              <a:cs typeface="Trebuchet MS"/>
              <a:sym typeface="Trebuchet MS"/>
            </a:endParaRPr>
          </a:p>
          <a:p>
            <a:pPr marL="0" lvl="0" indent="0" algn="l" rtl="0">
              <a:spcBef>
                <a:spcPts val="592"/>
              </a:spcBef>
              <a:spcAft>
                <a:spcPts val="0"/>
              </a:spcAft>
              <a:buNone/>
            </a:pPr>
            <a:endParaRPr sz="2307">
              <a:latin typeface="Trebuchet MS"/>
              <a:ea typeface="Trebuchet MS"/>
              <a:cs typeface="Trebuchet MS"/>
              <a:sym typeface="Trebuchet MS"/>
            </a:endParaRPr>
          </a:p>
          <a:p>
            <a:pPr marL="0" lvl="0" indent="0" algn="l" rtl="0">
              <a:spcBef>
                <a:spcPts val="592"/>
              </a:spcBef>
              <a:spcAft>
                <a:spcPts val="0"/>
              </a:spcAft>
              <a:buNone/>
            </a:pPr>
            <a:r>
              <a:rPr lang="en-GB" sz="2307">
                <a:latin typeface="Trebuchet MS"/>
                <a:ea typeface="Trebuchet MS"/>
                <a:cs typeface="Trebuchet MS"/>
                <a:sym typeface="Trebuchet MS"/>
              </a:rPr>
              <a:t>Other issues on the day/ in the exam:</a:t>
            </a:r>
            <a:endParaRPr sz="2307">
              <a:latin typeface="Trebuchet MS"/>
              <a:ea typeface="Trebuchet MS"/>
              <a:cs typeface="Trebuchet MS"/>
              <a:sym typeface="Trebuchet MS"/>
            </a:endParaRPr>
          </a:p>
          <a:p>
            <a:pPr marL="457200" lvl="0" indent="-331154" algn="l" rtl="0">
              <a:spcBef>
                <a:spcPts val="592"/>
              </a:spcBef>
              <a:spcAft>
                <a:spcPts val="0"/>
              </a:spcAft>
              <a:buSzPct val="100000"/>
              <a:buFont typeface="Trebuchet MS"/>
              <a:buChar char="●"/>
            </a:pPr>
            <a:r>
              <a:rPr lang="en-GB" sz="2307">
                <a:latin typeface="Trebuchet MS"/>
                <a:ea typeface="Trebuchet MS"/>
                <a:cs typeface="Trebuchet MS"/>
                <a:sym typeface="Trebuchet MS"/>
              </a:rPr>
              <a:t>Invigilation team are trained to manage range of issues; they will assist you.</a:t>
            </a:r>
            <a:endParaRPr sz="2307">
              <a:latin typeface="Trebuchet MS"/>
              <a:ea typeface="Trebuchet MS"/>
              <a:cs typeface="Trebuchet MS"/>
              <a:sym typeface="Trebuchet MS"/>
            </a:endParaRPr>
          </a:p>
          <a:p>
            <a:pPr marL="457200" lvl="0" indent="-331154" algn="l" rtl="0">
              <a:spcBef>
                <a:spcPts val="0"/>
              </a:spcBef>
              <a:spcAft>
                <a:spcPts val="0"/>
              </a:spcAft>
              <a:buSzPct val="100000"/>
              <a:buFont typeface="Trebuchet MS"/>
              <a:buChar char="●"/>
            </a:pPr>
            <a:r>
              <a:rPr lang="en-GB" sz="2307">
                <a:latin typeface="Trebuchet MS"/>
                <a:ea typeface="Trebuchet MS"/>
                <a:cs typeface="Trebuchet MS"/>
                <a:sym typeface="Trebuchet MS"/>
              </a:rPr>
              <a:t>Any concerns about AAAs will be managed by Mr Hunter, who will be on hand each day.</a:t>
            </a:r>
            <a:endParaRPr sz="2307">
              <a:latin typeface="Trebuchet MS"/>
              <a:ea typeface="Trebuchet MS"/>
              <a:cs typeface="Trebuchet MS"/>
              <a:sym typeface="Trebuchet MS"/>
            </a:endParaRPr>
          </a:p>
          <a:p>
            <a:pPr marL="457200" lvl="0" indent="-331154" algn="l" rtl="0">
              <a:spcBef>
                <a:spcPts val="0"/>
              </a:spcBef>
              <a:spcAft>
                <a:spcPts val="0"/>
              </a:spcAft>
              <a:buSzPct val="100000"/>
              <a:buFont typeface="Trebuchet MS"/>
              <a:buChar char="●"/>
            </a:pPr>
            <a:r>
              <a:rPr lang="en-GB" sz="2307">
                <a:latin typeface="Trebuchet MS"/>
                <a:ea typeface="Trebuchet MS"/>
                <a:cs typeface="Trebuchet MS"/>
                <a:sym typeface="Trebuchet MS"/>
              </a:rPr>
              <a:t>Come to Ms Struthers in 112 if you have any other concerns.</a:t>
            </a:r>
            <a:endParaRPr sz="2307">
              <a:latin typeface="Trebuchet MS"/>
              <a:ea typeface="Trebuchet MS"/>
              <a:cs typeface="Trebuchet MS"/>
              <a:sym typeface="Trebuchet MS"/>
            </a:endParaRPr>
          </a:p>
          <a:p>
            <a:pPr marL="457200" lvl="0" indent="0" algn="l" rtl="0">
              <a:spcBef>
                <a:spcPts val="592"/>
              </a:spcBef>
              <a:spcAft>
                <a:spcPts val="0"/>
              </a:spcAft>
              <a:buNone/>
            </a:pPr>
            <a:endParaRPr sz="2307">
              <a:latin typeface="Trebuchet MS"/>
              <a:ea typeface="Trebuchet MS"/>
              <a:cs typeface="Trebuchet MS"/>
              <a:sym typeface="Trebuchet MS"/>
            </a:endParaRPr>
          </a:p>
          <a:p>
            <a:pPr marL="0" lvl="0" indent="0" algn="l" rtl="0">
              <a:spcBef>
                <a:spcPts val="592"/>
              </a:spcBef>
              <a:spcAft>
                <a:spcPts val="0"/>
              </a:spcAft>
              <a:buNone/>
            </a:pPr>
            <a:endParaRPr sz="2307">
              <a:latin typeface="Trebuchet MS"/>
              <a:ea typeface="Trebuchet MS"/>
              <a:cs typeface="Trebuchet MS"/>
              <a:sym typeface="Trebuchet MS"/>
            </a:endParaRPr>
          </a:p>
          <a:p>
            <a:pPr marL="0" lvl="0" indent="0" algn="l" rtl="0">
              <a:spcBef>
                <a:spcPts val="592"/>
              </a:spcBef>
              <a:spcAft>
                <a:spcPts val="0"/>
              </a:spcAft>
              <a:buNone/>
            </a:pPr>
            <a:r>
              <a:rPr lang="en-GB" sz="2861" b="1">
                <a:latin typeface="Trebuchet MS"/>
                <a:ea typeface="Trebuchet MS"/>
                <a:cs typeface="Trebuchet MS"/>
                <a:sym typeface="Trebuchet MS"/>
              </a:rPr>
              <a:t>TELL SOMEONE IF THERE IS A PROBLEM!</a:t>
            </a:r>
            <a:endParaRPr sz="2861" b="1">
              <a:latin typeface="Trebuchet MS"/>
              <a:ea typeface="Trebuchet MS"/>
              <a:cs typeface="Trebuchet MS"/>
              <a:sym typeface="Trebuchet MS"/>
            </a:endParaRPr>
          </a:p>
          <a:p>
            <a:pPr marL="0" lvl="0" indent="0" algn="l" rtl="0">
              <a:spcBef>
                <a:spcPts val="592"/>
              </a:spcBef>
              <a:spcAft>
                <a:spcPts val="0"/>
              </a:spcAft>
              <a:buNone/>
            </a:pPr>
            <a:endParaRPr sz="2354" b="1">
              <a:latin typeface="Trebuchet MS"/>
              <a:ea typeface="Trebuchet MS"/>
              <a:cs typeface="Trebuchet MS"/>
              <a:sym typeface="Trebuchet MS"/>
            </a:endParaRPr>
          </a:p>
          <a:p>
            <a:pPr marL="0" lvl="0" indent="0" algn="l" rtl="0">
              <a:spcBef>
                <a:spcPts val="592"/>
              </a:spcBef>
              <a:spcAft>
                <a:spcPts val="1200"/>
              </a:spcAft>
              <a:buClr>
                <a:schemeClr val="dk1"/>
              </a:buClr>
              <a:buSzPct val="177777"/>
              <a:buNone/>
            </a:pPr>
            <a:endParaRPr/>
          </a:p>
        </p:txBody>
      </p:sp>
      <p:pic>
        <p:nvPicPr>
          <p:cNvPr id="116" name="Google Shape;116;p7"/>
          <p:cNvPicPr preferRelativeResize="0"/>
          <p:nvPr/>
        </p:nvPicPr>
        <p:blipFill>
          <a:blip r:embed="rId3">
            <a:alphaModFix/>
          </a:blip>
          <a:stretch>
            <a:fillRect/>
          </a:stretch>
        </p:blipFill>
        <p:spPr>
          <a:xfrm>
            <a:off x="7857470" y="5571470"/>
            <a:ext cx="1286525" cy="1286525"/>
          </a:xfrm>
          <a:prstGeom prst="rect">
            <a:avLst/>
          </a:prstGeom>
          <a:noFill/>
          <a:ln>
            <a:noFill/>
          </a:ln>
        </p:spPr>
      </p:pic>
      <p:pic>
        <p:nvPicPr>
          <p:cNvPr id="117" name="Google Shape;117;p7"/>
          <p:cNvPicPr preferRelativeResize="0"/>
          <p:nvPr/>
        </p:nvPicPr>
        <p:blipFill>
          <a:blip r:embed="rId4">
            <a:alphaModFix/>
          </a:blip>
          <a:stretch>
            <a:fillRect/>
          </a:stretch>
        </p:blipFill>
        <p:spPr>
          <a:xfrm>
            <a:off x="7993400" y="5629450"/>
            <a:ext cx="1150600" cy="1178050"/>
          </a:xfrm>
          <a:prstGeom prst="rect">
            <a:avLst/>
          </a:prstGeom>
          <a:noFill/>
          <a:ln>
            <a:noFill/>
          </a:ln>
        </p:spPr>
      </p:pic>
      <p:pic>
        <p:nvPicPr>
          <p:cNvPr id="118" name="Google Shape;118;p7"/>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2f9560303d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b="1"/>
              <a:t>Exam Fire Evacuation Procedures</a:t>
            </a:r>
            <a:endParaRPr b="1"/>
          </a:p>
        </p:txBody>
      </p:sp>
      <p:sp>
        <p:nvSpPr>
          <p:cNvPr id="124" name="Google Shape;124;g22f9560303d_0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GB"/>
              <a:t>In the unlikely event of a fire alarm, it is critical that you stay calm and follow the following instructions:</a:t>
            </a:r>
            <a:endParaRPr/>
          </a:p>
          <a:p>
            <a:pPr marL="457200" lvl="0" indent="-342900" algn="l" rtl="0">
              <a:spcBef>
                <a:spcPts val="1200"/>
              </a:spcBef>
              <a:spcAft>
                <a:spcPts val="0"/>
              </a:spcAft>
              <a:buSzPts val="1800"/>
              <a:buChar char="●"/>
            </a:pPr>
            <a:r>
              <a:rPr lang="en-GB"/>
              <a:t>Stop working on your paper.</a:t>
            </a:r>
            <a:endParaRPr/>
          </a:p>
          <a:p>
            <a:pPr marL="457200" lvl="0" indent="-342900" algn="l" rtl="0">
              <a:spcBef>
                <a:spcPts val="0"/>
              </a:spcBef>
              <a:spcAft>
                <a:spcPts val="0"/>
              </a:spcAft>
              <a:buSzPts val="1800"/>
              <a:buChar char="●"/>
            </a:pPr>
            <a:r>
              <a:rPr lang="en-GB"/>
              <a:t>Leave all your belongings behind you</a:t>
            </a:r>
            <a:endParaRPr/>
          </a:p>
          <a:p>
            <a:pPr marL="457200" lvl="0" indent="-342900" algn="l" rtl="0">
              <a:spcBef>
                <a:spcPts val="0"/>
              </a:spcBef>
              <a:spcAft>
                <a:spcPts val="0"/>
              </a:spcAft>
              <a:buSzPts val="1800"/>
              <a:buChar char="●"/>
            </a:pPr>
            <a:r>
              <a:rPr lang="en-GB"/>
              <a:t>Exit the school at the nearest exit - your invigilator will remain with you and your exam room group.</a:t>
            </a:r>
            <a:endParaRPr/>
          </a:p>
          <a:p>
            <a:pPr marL="457200" lvl="0" indent="-342900" algn="l" rtl="0">
              <a:spcBef>
                <a:spcPts val="0"/>
              </a:spcBef>
              <a:spcAft>
                <a:spcPts val="0"/>
              </a:spcAft>
              <a:buSzPts val="1800"/>
              <a:buChar char="●"/>
            </a:pPr>
            <a:r>
              <a:rPr lang="en-GB"/>
              <a:t>Assemble at the S4-6 area at the grass playing fields - your invigilator will remain with you, and other staff will join you at this point.</a:t>
            </a:r>
            <a:endParaRPr/>
          </a:p>
          <a:p>
            <a:pPr marL="457200" lvl="0" indent="-342900" algn="l" rtl="0">
              <a:spcBef>
                <a:spcPts val="0"/>
              </a:spcBef>
              <a:spcAft>
                <a:spcPts val="0"/>
              </a:spcAft>
              <a:buSzPts val="1800"/>
              <a:buChar char="●"/>
            </a:pPr>
            <a:r>
              <a:rPr lang="en-GB"/>
              <a:t>Do not discuss the exam.</a:t>
            </a:r>
            <a:endParaRPr/>
          </a:p>
          <a:p>
            <a:pPr marL="457200" lvl="0" indent="-342900" algn="l" rtl="0">
              <a:spcBef>
                <a:spcPts val="0"/>
              </a:spcBef>
              <a:spcAft>
                <a:spcPts val="0"/>
              </a:spcAft>
              <a:buSzPts val="1800"/>
              <a:buChar char="●"/>
            </a:pPr>
            <a:r>
              <a:rPr lang="en-GB"/>
              <a:t>If possible the exam will be restarted - it is therefore vital that you do not discuss the exam or have access to your phone at any point.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22e2e16b9c_0_7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sz="3600" b="1">
                <a:latin typeface="Trebuchet MS"/>
                <a:ea typeface="Trebuchet MS"/>
                <a:cs typeface="Trebuchet MS"/>
                <a:sym typeface="Trebuchet MS"/>
              </a:rPr>
              <a:t>Exceptional Circumstances</a:t>
            </a:r>
            <a:endParaRPr sz="3600" b="1">
              <a:latin typeface="Trebuchet MS"/>
              <a:ea typeface="Trebuchet MS"/>
              <a:cs typeface="Trebuchet MS"/>
              <a:sym typeface="Trebuchet MS"/>
            </a:endParaRPr>
          </a:p>
        </p:txBody>
      </p:sp>
      <p:sp>
        <p:nvSpPr>
          <p:cNvPr id="130" name="Google Shape;130;g122e2e16b9c_0_78"/>
          <p:cNvSpPr txBox="1">
            <a:spLocks noGrp="1"/>
          </p:cNvSpPr>
          <p:nvPr>
            <p:ph type="body" idx="1"/>
          </p:nvPr>
        </p:nvSpPr>
        <p:spPr>
          <a:xfrm>
            <a:off x="457200" y="1417650"/>
            <a:ext cx="8229600" cy="47085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Font typeface="Trebuchet MS"/>
              <a:buChar char="●"/>
            </a:pPr>
            <a:r>
              <a:rPr lang="en-GB">
                <a:latin typeface="Trebuchet MS"/>
                <a:ea typeface="Trebuchet MS"/>
                <a:cs typeface="Trebuchet MS"/>
                <a:sym typeface="Trebuchet MS"/>
              </a:rPr>
              <a:t>If you are unable to attend your exam you MUST let the school know. It may be that you are eligible for the SQA’s Exceptional Circumstances Service.</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The Exceptional Circumstances service works to ensure that any candidates who are unable to attend their exam can have their school held evidence considered, alongside other work (eg. assignments, folios) to provide them with a final grade.</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Failure to attend the exam does not mean you are entitled to use the EC service - you would need to have genuinely ‘exceptional circumstances’.</a:t>
            </a:r>
            <a:endParaRPr>
              <a:latin typeface="Trebuchet MS"/>
              <a:ea typeface="Trebuchet MS"/>
              <a:cs typeface="Trebuchet MS"/>
              <a:sym typeface="Trebuchet MS"/>
            </a:endParaRPr>
          </a:p>
          <a:p>
            <a:pPr marL="457200" lvl="0" indent="-342900" algn="l" rtl="0">
              <a:spcBef>
                <a:spcPts val="0"/>
              </a:spcBef>
              <a:spcAft>
                <a:spcPts val="0"/>
              </a:spcAft>
              <a:buSzPts val="1800"/>
              <a:buFont typeface="Trebuchet MS"/>
              <a:buChar char="●"/>
            </a:pPr>
            <a:r>
              <a:rPr lang="en-GB">
                <a:latin typeface="Trebuchet MS"/>
                <a:ea typeface="Trebuchet MS"/>
                <a:cs typeface="Trebuchet MS"/>
                <a:sym typeface="Trebuchet MS"/>
              </a:rPr>
              <a:t>Any student who use the EC service will have their final grade provided by the SQA in August, in line with all other results.</a:t>
            </a:r>
            <a:endParaRPr>
              <a:latin typeface="Trebuchet MS"/>
              <a:ea typeface="Trebuchet MS"/>
              <a:cs typeface="Trebuchet MS"/>
              <a:sym typeface="Trebuchet MS"/>
            </a:endParaRPr>
          </a:p>
        </p:txBody>
      </p:sp>
      <p:pic>
        <p:nvPicPr>
          <p:cNvPr id="131" name="Google Shape;131;g122e2e16b9c_0_78"/>
          <p:cNvPicPr preferRelativeResize="0"/>
          <p:nvPr/>
        </p:nvPicPr>
        <p:blipFill>
          <a:blip r:embed="rId3">
            <a:alphaModFix/>
          </a:blip>
          <a:stretch>
            <a:fillRect/>
          </a:stretch>
        </p:blipFill>
        <p:spPr>
          <a:xfrm>
            <a:off x="7857470" y="5571470"/>
            <a:ext cx="1286525" cy="1286525"/>
          </a:xfrm>
          <a:prstGeom prst="rect">
            <a:avLst/>
          </a:prstGeom>
          <a:noFill/>
          <a:ln>
            <a:noFill/>
          </a:ln>
        </p:spPr>
      </p:pic>
      <p:pic>
        <p:nvPicPr>
          <p:cNvPr id="132" name="Google Shape;132;g122e2e16b9c_0_78"/>
          <p:cNvPicPr preferRelativeResize="0"/>
          <p:nvPr/>
        </p:nvPicPr>
        <p:blipFill>
          <a:blip r:embed="rId4">
            <a:alphaModFix/>
          </a:blip>
          <a:stretch>
            <a:fillRect/>
          </a:stretch>
        </p:blipFill>
        <p:spPr>
          <a:xfrm>
            <a:off x="7993400" y="5629450"/>
            <a:ext cx="1150600" cy="1178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On-screen Show (4:3)</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Malgun Gothic</vt:lpstr>
      <vt:lpstr>Arial</vt:lpstr>
      <vt:lpstr>Calibri</vt:lpstr>
      <vt:lpstr>Trebuchet MS</vt:lpstr>
      <vt:lpstr>Simple Light</vt:lpstr>
      <vt:lpstr>Lasswade High School</vt:lpstr>
      <vt:lpstr>Contents</vt:lpstr>
      <vt:lpstr>Exam Key Dates</vt:lpstr>
      <vt:lpstr>SQA’s Your Exams</vt:lpstr>
      <vt:lpstr>On the Day Tips for Success</vt:lpstr>
      <vt:lpstr>Exam Room Conduct </vt:lpstr>
      <vt:lpstr>What if something goes wrong?</vt:lpstr>
      <vt:lpstr>Exam Fire Evacuation Procedures</vt:lpstr>
      <vt:lpstr>Exceptional Circumstances</vt:lpstr>
      <vt:lpstr>Results and Appeals</vt:lpstr>
      <vt:lpstr>PowerPoint Presentation</vt:lpstr>
      <vt:lpstr>Stay Positive. Work Hard. Make it happen.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Lasswade High School</dc:title>
  <dc:creator>strutl85</dc:creator>
  <cp:lastModifiedBy>Lynsey Struthers (MGFL)</cp:lastModifiedBy>
  <cp:revision>2</cp:revision>
  <dcterms:created xsi:type="dcterms:W3CDTF">2019-03-23T14:07:04Z</dcterms:created>
  <dcterms:modified xsi:type="dcterms:W3CDTF">2024-03-26T20:36:49Z</dcterms:modified>
</cp:coreProperties>
</file>