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0C89F2-CC4A-4485-80BF-94859BC34722}">
  <a:tblStyle styleId="{FD0C89F2-CC4A-4485-80BF-94859BC3472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9fd5bad6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d9fd5bad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Emma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Claire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Claire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Claire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Claire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193768ec5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d193768ec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Claire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Emma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Emma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Emma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Emma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Emma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Campbell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Emma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asswadehsc.mgfl.net/hts-weekly-update" TargetMode="External"/><Relationship Id="rId4" Type="http://schemas.openxmlformats.org/officeDocument/2006/relationships/hyperlink" Target="https://lasswadehsc.mgfl.net/school-handbook/" TargetMode="External"/><Relationship Id="rId5" Type="http://schemas.openxmlformats.org/officeDocument/2006/relationships/hyperlink" Target="https://lasswadehsc.mgfl.net/whole-school/school-dress-code-from-august-2023" TargetMode="External"/><Relationship Id="rId6" Type="http://schemas.openxmlformats.org/officeDocument/2006/relationships/hyperlink" Target="https://m.youtube.com/watch?v=omPdemwaNzQ" TargetMode="External"/><Relationship Id="rId7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36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20"/>
              <a:t>Uniform</a:t>
            </a:r>
            <a:endParaRPr b="1" sz="3020"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Wednesday 22nd May, 4-6pm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chemeClr val="dk1"/>
                </a:solidFill>
              </a:rPr>
              <a:t>Half zip top prices:</a:t>
            </a:r>
            <a:endParaRPr b="1" i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£25.30 until end of May (LHS special offer)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£28 as a discounted price, end date TBC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£35 full price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225" y="1554428"/>
            <a:ext cx="2514921" cy="276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650" y="40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20"/>
              <a:t>Transition Programme Overview</a:t>
            </a:r>
            <a:endParaRPr b="1" sz="3020"/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5" name="Google Shape;145;p23"/>
          <p:cNvGraphicFramePr/>
          <p:nvPr/>
        </p:nvGraphicFramePr>
        <p:xfrm>
          <a:off x="790975" y="1259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{FD0C89F2-CC4A-4485-80BF-94859BC34722}</a:tableStyleId>
              </a:tblPr>
              <a:tblGrid>
                <a:gridCol w="1498825"/>
                <a:gridCol w="2021075"/>
                <a:gridCol w="2021075"/>
                <a:gridCol w="20210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/>
                        <a:t>Week Beginning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/>
                        <a:t>Virtual Transition Programme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Visits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/>
                        <a:t>Online Family Sessions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6th May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P7 Google Classroom Tasks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Enhanced transition programme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My Lasswade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13th May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20th May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My Learning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27th May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3rd June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LHS staff visits to primaries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My Support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10th June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Transition days at LHS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r>
              <a:rPr b="1" lang="en-GB" sz="3000"/>
              <a:t>Virtual P7 Transition</a:t>
            </a:r>
            <a:endParaRPr b="1" sz="3000"/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152475"/>
            <a:ext cx="8520600" cy="3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 b="1" sz="1700">
              <a:solidFill>
                <a:srgbClr val="000000"/>
              </a:solidFill>
            </a:endParaRPr>
          </a:p>
          <a:p>
            <a:pPr indent="-35687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Online, clear, fun and interactive (optional)</a:t>
            </a:r>
            <a:endParaRPr sz="2200">
              <a:solidFill>
                <a:srgbClr val="000000"/>
              </a:solidFill>
            </a:endParaRPr>
          </a:p>
          <a:p>
            <a:pPr indent="-3568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Shared with P7 students on Google Classroom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b="1" lang="en-GB" sz="2200">
                <a:solidFill>
                  <a:srgbClr val="000000"/>
                </a:solidFill>
              </a:rPr>
              <a:t>Class code: gh6yvdm</a:t>
            </a:r>
            <a:endParaRPr b="1" sz="2200">
              <a:solidFill>
                <a:srgbClr val="000000"/>
              </a:solidFill>
            </a:endParaRPr>
          </a:p>
          <a:p>
            <a:pPr indent="-3568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From January to May 2024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Monday 3rd June - Friday 7th June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Key members of P7/S1 Transition Team, plus Student Voice reps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GB" sz="2200">
                <a:solidFill>
                  <a:schemeClr val="dk1"/>
                </a:solidFill>
              </a:rPr>
              <a:t>Share useful information i.e. first day arrangements, S6 buddies, school bus service etc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GB" sz="2200">
                <a:solidFill>
                  <a:schemeClr val="dk1"/>
                </a:solidFill>
              </a:rPr>
              <a:t>Answer questions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Monday 10th June- ‘S1 class</a:t>
            </a:r>
            <a:r>
              <a:rPr lang="en-GB" sz="2200">
                <a:solidFill>
                  <a:schemeClr val="dk1"/>
                </a:solidFill>
              </a:rPr>
              <a:t> cards’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20"/>
              <a:t>LHS Staff Visits</a:t>
            </a:r>
            <a:endParaRPr b="1" sz="3020"/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Wednesday 12th - Friday 14th June (2.5 days)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Timetable - flavour of subjects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Meet Transition Team &amp; wider staff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Tour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S6 Buddies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Assemblies &amp; activities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Transport arranged (</a:t>
            </a:r>
            <a:r>
              <a:rPr lang="en-GB" sz="2200">
                <a:solidFill>
                  <a:schemeClr val="dk1"/>
                </a:solidFill>
              </a:rPr>
              <a:t>Paradykes  &amp; </a:t>
            </a:r>
            <a:r>
              <a:rPr lang="en-GB" sz="2200">
                <a:solidFill>
                  <a:schemeClr val="dk1"/>
                </a:solidFill>
              </a:rPr>
              <a:t>Loanhead Primary Schools)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Free lunch for all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20"/>
              <a:t>Transition Days </a:t>
            </a:r>
            <a:endParaRPr b="1" sz="3020"/>
          </a:p>
        </p:txBody>
      </p:sp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20"/>
              <a:t>Family </a:t>
            </a:r>
            <a:r>
              <a:rPr b="1" lang="en-GB" sz="3020"/>
              <a:t>Transition Programme Overview</a:t>
            </a:r>
            <a:endParaRPr b="1" sz="3020"/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27"/>
          <p:cNvGraphicFramePr/>
          <p:nvPr/>
        </p:nvGraphicFramePr>
        <p:xfrm>
          <a:off x="1284675" y="132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{FD0C89F2-CC4A-4485-80BF-94859BC34722}</a:tableStyleId>
              </a:tblPr>
              <a:tblGrid>
                <a:gridCol w="2303600"/>
                <a:gridCol w="2209750"/>
                <a:gridCol w="20613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/>
                        <a:t>My Lasswade 0</a:t>
                      </a:r>
                      <a:r>
                        <a:rPr b="1" lang="en-GB"/>
                        <a:t>9</a:t>
                      </a:r>
                      <a:r>
                        <a:rPr b="1" lang="en-GB" sz="1400" u="none" cap="none" strike="noStrike"/>
                        <a:t>/05/2</a:t>
                      </a:r>
                      <a:r>
                        <a:rPr b="1" lang="en-GB"/>
                        <a:t>4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/>
                        <a:t>My Learning </a:t>
                      </a:r>
                      <a:r>
                        <a:rPr b="1" lang="en-GB"/>
                        <a:t>21/</a:t>
                      </a:r>
                      <a:r>
                        <a:rPr b="1" lang="en-GB" sz="1400" u="none" cap="none" strike="noStrike"/>
                        <a:t>05/2</a:t>
                      </a:r>
                      <a:r>
                        <a:rPr b="1" lang="en-GB"/>
                        <a:t>4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/>
                        <a:t>My Support 0</a:t>
                      </a:r>
                      <a:r>
                        <a:rPr b="1" lang="en-GB"/>
                        <a:t>5</a:t>
                      </a:r>
                      <a:r>
                        <a:rPr b="1" lang="en-GB" sz="1400" u="none" cap="none" strike="noStrike"/>
                        <a:t>/06/2</a:t>
                      </a:r>
                      <a:r>
                        <a:rPr b="1" lang="en-GB"/>
                        <a:t>4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P7/S1 Transition Team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Lasswade Curriculum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Student Support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Key School Information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English, Maths, Social Studies, Science, Creative Design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Creative Learning</a:t>
                      </a:r>
                      <a:endParaRPr b="1"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Transition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Programme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Wider Achievement &amp;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Extra-Curricular Opportunities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S6 Buddies &amp; Transition Days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20"/>
              <a:t>Transition Programme Overview</a:t>
            </a:r>
            <a:endParaRPr b="1" sz="3020"/>
          </a:p>
        </p:txBody>
      </p:sp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152475"/>
            <a:ext cx="547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b="1" lang="en-GB" sz="2200">
                <a:solidFill>
                  <a:srgbClr val="000000"/>
                </a:solidFill>
              </a:rPr>
              <a:t>P7 Transition Student Feedback</a:t>
            </a:r>
            <a:endParaRPr b="1" sz="2200">
              <a:solidFill>
                <a:srgbClr val="000000"/>
              </a:solidFill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66775" y="1941225"/>
            <a:ext cx="4378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760ABE"/>
                </a:solidFill>
                <a:latin typeface="Arial"/>
                <a:ea typeface="Arial"/>
                <a:cs typeface="Arial"/>
                <a:sym typeface="Arial"/>
              </a:rPr>
              <a:t>“Lasswade is a really big school but the virtual tour helped me a lot. I felt that I sort of knew where I was going before I even started S1 in August.”</a:t>
            </a:r>
            <a:endParaRPr b="1" i="1" sz="1800" u="none" cap="none" strike="noStrike">
              <a:solidFill>
                <a:srgbClr val="760A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5435700" y="1381075"/>
            <a:ext cx="3219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F40808"/>
                </a:solidFill>
                <a:latin typeface="Arial"/>
                <a:ea typeface="Arial"/>
                <a:cs typeface="Arial"/>
                <a:sym typeface="Arial"/>
              </a:rPr>
              <a:t>“Our S6 Buddies were amazing! They helped us get around the school, they visited us in classes and they were really friendly.”</a:t>
            </a:r>
            <a:endParaRPr b="1" i="1" sz="1800" u="none" cap="none" strike="noStrike">
              <a:solidFill>
                <a:srgbClr val="F4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429600" y="3450300"/>
            <a:ext cx="426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“We got to learn a lot about Lasswade and meet lots of staff</a:t>
            </a:r>
            <a:endParaRPr b="1" i="1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and our S6 Buddies.”</a:t>
            </a:r>
            <a:endParaRPr b="1" i="1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4878000" y="3085725"/>
            <a:ext cx="426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05BC2C"/>
                </a:solidFill>
                <a:latin typeface="Arial"/>
                <a:ea typeface="Arial"/>
                <a:cs typeface="Arial"/>
                <a:sym typeface="Arial"/>
              </a:rPr>
              <a:t>“During transition, just like in school, the teachers will give you a lot of support and very clear instructions.”</a:t>
            </a:r>
            <a:endParaRPr b="1" i="1" sz="1800" u="none" cap="none" strike="noStrike">
              <a:solidFill>
                <a:srgbClr val="05B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311700" y="235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20"/>
              <a:t>Communication</a:t>
            </a:r>
            <a:endParaRPr b="1" sz="3020"/>
          </a:p>
        </p:txBody>
      </p:sp>
      <p:pic>
        <p:nvPicPr>
          <p:cNvPr id="195" name="Google Shape;1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2179775"/>
            <a:ext cx="60007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>
            <a:off x="902175" y="2162075"/>
            <a:ext cx="292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@LasswadeHSC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225" y="3094875"/>
            <a:ext cx="58102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902175" y="3062700"/>
            <a:ext cx="320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@lasswadehighschool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8850" y="4057200"/>
            <a:ext cx="48577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/>
        </p:nvSpPr>
        <p:spPr>
          <a:xfrm>
            <a:off x="902175" y="4039500"/>
            <a:ext cx="659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transition.lasswade@midlothian.education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0513" y="2308363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5128625" y="2149788"/>
            <a:ext cx="32013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Lasswade High School Parent Council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83588" y="3212250"/>
            <a:ext cx="598650" cy="5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5052425" y="3265275"/>
            <a:ext cx="393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http://lasswadehsc.mgfl.net/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311700" y="904125"/>
            <a:ext cx="871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email your questions ahead of sessions.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Slides will be posted on the website after each session.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995000" y="290850"/>
            <a:ext cx="30000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20"/>
              <a:buFont typeface="Arial"/>
              <a:buNone/>
            </a:pPr>
            <a:r>
              <a:rPr b="1" i="0" lang="en-GB" sz="40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40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453300" y="643150"/>
            <a:ext cx="40161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20"/>
              <a:buFont typeface="Arial"/>
              <a:buNone/>
            </a:pPr>
            <a:r>
              <a:rPr b="1" i="0" lang="en-GB" sz="40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 Speakers</a:t>
            </a:r>
            <a:endParaRPr b="1" i="0" sz="40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20"/>
              <a:buFont typeface="Arial"/>
              <a:buNone/>
            </a:pPr>
            <a:r>
              <a:rPr b="1" i="0" lang="en-GB" sz="40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P7 Students</a:t>
            </a:r>
            <a:endParaRPr b="1" i="0" sz="40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20"/>
              <a:buFont typeface="Arial"/>
              <a:buNone/>
            </a:pPr>
            <a:r>
              <a:rPr b="1" i="0" lang="en-GB" sz="40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Families</a:t>
            </a:r>
            <a:endParaRPr b="1" i="0" sz="40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-86925" y="2976300"/>
            <a:ext cx="55587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b="0" i="0" lang="en-GB" sz="3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you next time:</a:t>
            </a:r>
            <a:endParaRPr b="0" i="0" sz="3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b="1" i="0" lang="en-GB" sz="322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Tuesday </a:t>
            </a:r>
            <a:r>
              <a:rPr b="1" lang="en-GB" sz="3220" u="sng">
                <a:solidFill>
                  <a:schemeClr val="dk1"/>
                </a:solidFill>
              </a:rPr>
              <a:t>21st</a:t>
            </a:r>
            <a:r>
              <a:rPr b="1" i="0" lang="en-GB" sz="322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</a:t>
            </a:r>
            <a:endParaRPr b="1" i="0" sz="322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b="0" i="0" lang="en-GB" sz="3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‘My Learning’</a:t>
            </a:r>
            <a:endParaRPr b="0" i="0" sz="3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lang="en-GB" sz="3220">
                <a:solidFill>
                  <a:schemeClr val="dk1"/>
                </a:solidFill>
              </a:rPr>
              <a:t>Google Meet </a:t>
            </a:r>
            <a:r>
              <a:rPr b="0" i="0" lang="en-GB" sz="3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details to follow</a:t>
            </a:r>
            <a:endParaRPr b="0" i="0" sz="3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92" y="415500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-50" y="308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794850" y="1541625"/>
            <a:ext cx="75543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4020"/>
              <a:t>P7 Transition 2024:</a:t>
            </a:r>
            <a:endParaRPr b="1" sz="40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4020"/>
              <a:t>Family Information</a:t>
            </a:r>
            <a:endParaRPr b="1" sz="40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4020"/>
              <a:t>Session 1</a:t>
            </a:r>
            <a:endParaRPr b="1" sz="40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0" y="228600"/>
            <a:ext cx="52965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AIMS:</a:t>
            </a:r>
            <a:endParaRPr b="1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Provide further support to students and families transitioning to Lasswade High School in August.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useful transition information and connect with key members of staff.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Allow parents/carers to ask questions and clarify their understanding of transition.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 students and families of the next steps in the transition process.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71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20"/>
              <a:t>Welcome to Session 1</a:t>
            </a:r>
            <a:endParaRPr b="1" sz="3020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9179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2000">
                <a:solidFill>
                  <a:srgbClr val="000000"/>
                </a:solidFill>
              </a:rPr>
              <a:t>‘My Lasswade’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Welcome to Lasswade High School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P7/S1 Transition Team Roles &amp; Responsibilities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School Information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Transition Programme Overview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rgbClr val="000000"/>
                </a:solidFill>
              </a:rPr>
              <a:t>*Please type any questions into the chat*</a:t>
            </a:r>
            <a:endParaRPr b="1" i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rgbClr val="000000"/>
                </a:solidFill>
              </a:rPr>
              <a:t>      T</a:t>
            </a:r>
            <a:r>
              <a:rPr b="1" i="1" lang="en-GB" sz="2000">
                <a:solidFill>
                  <a:srgbClr val="000000"/>
                </a:solidFill>
              </a:rPr>
              <a:t>urns on captions and translation options if required</a:t>
            </a:r>
            <a:endParaRPr b="1" i="1" sz="2000">
              <a:solidFill>
                <a:srgbClr val="0000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863" y="3936888"/>
            <a:ext cx="638175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293400" y="3859088"/>
            <a:ext cx="255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Hornell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Teacher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_6918.JPG" id="85" name="Google Shape;85;p17"/>
          <p:cNvPicPr preferRelativeResize="0"/>
          <p:nvPr/>
        </p:nvPicPr>
        <p:blipFill rotWithShape="1">
          <a:blip r:embed="rId3">
            <a:alphaModFix/>
          </a:blip>
          <a:srcRect b="1619" l="22961" r="42291" t="-1620"/>
          <a:stretch/>
        </p:blipFill>
        <p:spPr>
          <a:xfrm>
            <a:off x="3778525" y="1185250"/>
            <a:ext cx="1586949" cy="2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34500" y="453400"/>
            <a:ext cx="7384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P7/S1 Transition Team Roles &amp; Responsibilities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1507300" y="3800988"/>
            <a:ext cx="2598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/>
              <a:t>Emma Whittingham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DHT S1/S2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061500" y="3734400"/>
            <a:ext cx="255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Claire Main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 Head of House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11027" l="0" r="2572" t="21889"/>
          <a:stretch/>
        </p:blipFill>
        <p:spPr>
          <a:xfrm>
            <a:off x="5559887" y="1409088"/>
            <a:ext cx="1560436" cy="23253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234500" y="453400"/>
            <a:ext cx="7384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P7/S1 Transition Team Roles &amp; Responsibilities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title="IMG-20230714-WA0140~2.jpg"/>
          <p:cNvPicPr preferRelativeResize="0"/>
          <p:nvPr/>
        </p:nvPicPr>
        <p:blipFill rotWithShape="1">
          <a:blip r:embed="rId5">
            <a:alphaModFix/>
          </a:blip>
          <a:srcRect b="15589" l="6331" r="6331" t="9961"/>
          <a:stretch/>
        </p:blipFill>
        <p:spPr>
          <a:xfrm>
            <a:off x="2026075" y="1366025"/>
            <a:ext cx="1560449" cy="24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95600" y="3861900"/>
            <a:ext cx="255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Claire Anderson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 Literacy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5335425" y="3861900"/>
            <a:ext cx="2832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Lisa Paton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 Creative Learning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23318" l="0" r="0" t="0"/>
          <a:stretch/>
        </p:blipFill>
        <p:spPr>
          <a:xfrm>
            <a:off x="5760700" y="1375199"/>
            <a:ext cx="1879675" cy="256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351" y="1349725"/>
            <a:ext cx="1879674" cy="2502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2965513" y="3861900"/>
            <a:ext cx="255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Susan Ramsay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PCWO SA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6425" y="1403300"/>
            <a:ext cx="1879674" cy="2506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234500" y="453400"/>
            <a:ext cx="7384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P7/S1 Transition Team Roles &amp; Responsibilities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36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20"/>
              <a:t>Mr Hornell, Head Teacher</a:t>
            </a:r>
            <a:endParaRPr b="1" sz="3020"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782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2200">
                <a:solidFill>
                  <a:schemeClr val="dk1"/>
                </a:solidFill>
              </a:rPr>
              <a:t>School Values</a:t>
            </a:r>
            <a:endParaRPr sz="2200">
              <a:solidFill>
                <a:schemeClr val="dk1"/>
              </a:solidFill>
            </a:endParaRPr>
          </a:p>
          <a:p>
            <a:pPr indent="-35782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2200">
                <a:solidFill>
                  <a:schemeClr val="dk1"/>
                </a:solidFill>
              </a:rPr>
              <a:t>School News </a:t>
            </a:r>
            <a:endParaRPr sz="2200">
              <a:solidFill>
                <a:schemeClr val="dk1"/>
              </a:solidFill>
            </a:endParaRPr>
          </a:p>
          <a:p>
            <a:pPr indent="-35782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2200">
                <a:solidFill>
                  <a:schemeClr val="dk1"/>
                </a:solidFill>
              </a:rPr>
              <a:t>School Communication, e.g. HT Update;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school website click here</a:t>
            </a:r>
            <a:endParaRPr sz="2200">
              <a:solidFill>
                <a:schemeClr val="dk1"/>
              </a:solidFill>
            </a:endParaRPr>
          </a:p>
          <a:p>
            <a:pPr indent="-35782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2200">
                <a:solidFill>
                  <a:schemeClr val="dk1"/>
                </a:solidFill>
              </a:rPr>
              <a:t>School Handbook;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school website click here</a:t>
            </a:r>
            <a:endParaRPr sz="2200">
              <a:solidFill>
                <a:schemeClr val="dk1"/>
              </a:solidFill>
            </a:endParaRPr>
          </a:p>
          <a:p>
            <a:pPr indent="-35782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2200">
                <a:solidFill>
                  <a:schemeClr val="dk1"/>
                </a:solidFill>
              </a:rPr>
              <a:t>Student Voice</a:t>
            </a:r>
            <a:endParaRPr sz="2200">
              <a:solidFill>
                <a:schemeClr val="dk1"/>
              </a:solidFill>
            </a:endParaRPr>
          </a:p>
          <a:p>
            <a:pPr indent="-35782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2200">
                <a:solidFill>
                  <a:schemeClr val="dk1"/>
                </a:solidFill>
              </a:rPr>
              <a:t>School Uniform;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school website click here</a:t>
            </a:r>
            <a:endParaRPr sz="2200">
              <a:solidFill>
                <a:schemeClr val="dk1"/>
              </a:solidFill>
            </a:endParaRPr>
          </a:p>
          <a:p>
            <a:pPr indent="-35782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2200">
                <a:solidFill>
                  <a:schemeClr val="dk1"/>
                </a:solidFill>
              </a:rPr>
              <a:t>HT’s ‘Mission’;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https://m.youtube.com/watch?v=omPdemwaNzQ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1818"/>
              <a:buNone/>
            </a:pPr>
            <a:r>
              <a:rPr lang="en-GB">
                <a:solidFill>
                  <a:srgbClr val="000000"/>
                </a:solidFill>
              </a:rPr>
              <a:t>*All links will be shared on the school website by the end of this week.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920"/>
              <a:t>Miss Whittingham</a:t>
            </a:r>
            <a:r>
              <a:rPr b="1" lang="en-GB" sz="2920"/>
              <a:t>, DHT</a:t>
            </a:r>
            <a:endParaRPr b="1" sz="2920"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6651" y="1945075"/>
            <a:ext cx="4195300" cy="2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-50" y="46790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CREATIVITY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EFFORT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KINDNESS  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Chromebooks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GB" sz="2200">
                <a:solidFill>
                  <a:schemeClr val="dk1"/>
                </a:solidFill>
              </a:rPr>
              <a:t>Key tool for learning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GB" sz="2200">
                <a:solidFill>
                  <a:schemeClr val="dk1"/>
                </a:solidFill>
              </a:rPr>
              <a:t>Safe storage &amp; usage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GB" sz="2200">
                <a:solidFill>
                  <a:schemeClr val="dk1"/>
                </a:solidFill>
              </a:rPr>
              <a:t>Chargers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GB" sz="2200">
                <a:solidFill>
                  <a:schemeClr val="dk1"/>
                </a:solidFill>
              </a:rPr>
              <a:t>‘Light Speed’ firewall software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