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hT0h8M70XHUwgHOe9XWfWMTODE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BA7323-80D1-479D-9E42-6D89EFF03B4F}">
  <a:tblStyle styleId="{18BA7323-80D1-479D-9E42-6D89EFF03B4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f8ce2ecf0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4f8ce2ecf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bb65c8ac8_0_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4bb65c8ac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d0c33505a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4d0c3350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d3f8467a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24d3f8467a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bb65c8ac8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24bb65c8ac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d4bebb6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24d4bebb6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 to update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2f9ac00e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2f9ac00e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e2f9ac00e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e2f9ac00e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d4bebb6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24d4bebb6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eeefeb6b7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24eeefeb6b7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eeefeb6b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24eeefeb6b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eeefeb6b7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24eeefeb6b7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f510b7ae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df510b7ae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4bb65c8ac8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24bb65c8ac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bb65c8ac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24bb65c8ac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CM - </a:t>
            </a:r>
            <a:r>
              <a:rPr b="1" lang="en-GB" sz="2200">
                <a:solidFill>
                  <a:srgbClr val="0000FF"/>
                </a:solidFill>
              </a:rPr>
              <a:t>Melville </a:t>
            </a:r>
            <a:r>
              <a:rPr b="1" lang="en-GB" sz="2200">
                <a:solidFill>
                  <a:srgbClr val="E69138"/>
                </a:solidFill>
              </a:rPr>
              <a:t>Mount Esk</a:t>
            </a:r>
            <a:r>
              <a:rPr b="1" lang="en-GB" sz="2200">
                <a:solidFill>
                  <a:srgbClr val="FF0000"/>
                </a:solidFill>
              </a:rPr>
              <a:t>St Anne’s</a:t>
            </a:r>
            <a:r>
              <a:rPr b="1" lang="en-GB" sz="2200">
                <a:solidFill>
                  <a:srgbClr val="38761D"/>
                </a:solidFill>
              </a:rPr>
              <a:t>St Leonard’s</a:t>
            </a:r>
            <a:r>
              <a:rPr b="1" lang="en-GB" sz="17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midlothian.gov.uk/info/855/school_meals/117/free_school_meals_and_clothing_grants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9.png"/><Relationship Id="rId6" Type="http://schemas.openxmlformats.org/officeDocument/2006/relationships/image" Target="../media/image38.png"/><Relationship Id="rId7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Relationship Id="rId4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hyperlink" Target="https://www.midlothian.gov.uk/info/855/school_meals/13/school_lunches/2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hyperlink" Target="http://drive.google.com/file/d/17CLUhnmrAwP5hoKZzkYnPhRGBc2kX1Q-/view" TargetMode="External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462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2892" y="415500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f8ce2ecf0_0_7"/>
          <p:cNvSpPr txBox="1"/>
          <p:nvPr>
            <p:ph type="title"/>
          </p:nvPr>
        </p:nvSpPr>
        <p:spPr>
          <a:xfrm>
            <a:off x="311700" y="445025"/>
            <a:ext cx="85206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Miss Park, Wider Achievement</a:t>
            </a:r>
            <a:endParaRPr b="1"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000"/>
          </a:p>
        </p:txBody>
      </p:sp>
      <p:pic>
        <p:nvPicPr>
          <p:cNvPr id="133" name="Google Shape;133;g24f8ce2ecf0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4f8ce2ecf0_0_7"/>
          <p:cNvSpPr txBox="1"/>
          <p:nvPr>
            <p:ph idx="1" type="body"/>
          </p:nvPr>
        </p:nvSpPr>
        <p:spPr>
          <a:xfrm>
            <a:off x="311650" y="1262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Wider Achievement Programme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Newsletter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Bronze, Silver and Gold award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Recognition assemblies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35" name="Google Shape;135;g24f8ce2ecf0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9850" y="2923825"/>
            <a:ext cx="2742450" cy="18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4f8ce2ecf0_0_7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311700" y="445025"/>
            <a:ext cx="85206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Miss Park,</a:t>
            </a:r>
            <a:endParaRPr b="1"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Extra-Curricular &amp; Active Schools</a:t>
            </a:r>
            <a:endParaRPr b="1" sz="3000"/>
          </a:p>
        </p:txBody>
      </p:sp>
      <p:pic>
        <p:nvPicPr>
          <p:cNvPr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/>
          <p:nvPr>
            <p:ph idx="1" type="body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Wider Achievement Programme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What’s on?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Why join?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‘Try Something NEW’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S1 Experience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Rewards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Progress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Extra-Curricular Opportunities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Required Experience/Skill Set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Payments</a:t>
            </a:r>
            <a:endParaRPr sz="2200">
              <a:solidFill>
                <a:schemeClr val="dk1"/>
              </a:solidFill>
            </a:endParaRPr>
          </a:p>
          <a:p>
            <a:pPr indent="-34734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200">
                <a:solidFill>
                  <a:schemeClr val="dk1"/>
                </a:solidFill>
              </a:rPr>
              <a:t>Active Schools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44" name="Google Shape;1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9850" y="2923825"/>
            <a:ext cx="2742450" cy="18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0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7925"/>
            <a:ext cx="9144000" cy="269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/>
          <p:cNvSpPr txBox="1"/>
          <p:nvPr/>
        </p:nvSpPr>
        <p:spPr>
          <a:xfrm>
            <a:off x="-21125" y="2246300"/>
            <a:ext cx="91650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EDUCATION - EXTRA CURRICULAR 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25" y="1594513"/>
            <a:ext cx="1925250" cy="1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4"/>
          <p:cNvSpPr txBox="1"/>
          <p:nvPr/>
        </p:nvSpPr>
        <p:spPr>
          <a:xfrm>
            <a:off x="-10512" y="75550"/>
            <a:ext cx="91650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What’s on throughout the year? 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0775" y="771525"/>
            <a:ext cx="16097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500" y="3420925"/>
            <a:ext cx="43624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1275" y="2652125"/>
            <a:ext cx="1747958" cy="16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19225" y="2832598"/>
            <a:ext cx="3099825" cy="217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 rotWithShape="1">
          <a:blip r:embed="rId8">
            <a:alphaModFix/>
          </a:blip>
          <a:srcRect b="32810" l="-1578" r="-1577" t="1581"/>
          <a:stretch/>
        </p:blipFill>
        <p:spPr>
          <a:xfrm>
            <a:off x="5642425" y="800363"/>
            <a:ext cx="3023800" cy="192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8888" y="2349188"/>
            <a:ext cx="1828675" cy="1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490190"/>
            <a:ext cx="1890400" cy="15466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5"/>
          <p:cNvSpPr txBox="1"/>
          <p:nvPr/>
        </p:nvSpPr>
        <p:spPr>
          <a:xfrm>
            <a:off x="1795795" y="1334663"/>
            <a:ext cx="5552400" cy="78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GB" sz="3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@lasswadesports</a:t>
            </a:r>
            <a:endParaRPr b="1" i="0" sz="3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-10512" y="334100"/>
            <a:ext cx="91650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miss out on upcoming opportunities…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us on Twitter and Instagram! 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bb65c8ac8_0_92"/>
          <p:cNvSpPr txBox="1"/>
          <p:nvPr>
            <p:ph type="title"/>
          </p:nvPr>
        </p:nvSpPr>
        <p:spPr>
          <a:xfrm>
            <a:off x="2355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GB" sz="3020"/>
              <a:t>Miss Whittingham, Equity</a:t>
            </a:r>
            <a:endParaRPr b="1" sz="30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4000"/>
          </a:p>
        </p:txBody>
      </p:sp>
      <p:sp>
        <p:nvSpPr>
          <p:cNvPr id="177" name="Google Shape;177;g24bb65c8ac8_0_92"/>
          <p:cNvSpPr txBox="1"/>
          <p:nvPr>
            <p:ph idx="1" type="body"/>
          </p:nvPr>
        </p:nvSpPr>
        <p:spPr>
          <a:xfrm>
            <a:off x="311700" y="879271"/>
            <a:ext cx="8520600" cy="3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Breakfast Club</a:t>
            </a:r>
            <a:r>
              <a:rPr lang="en-GB" sz="1400"/>
              <a:t> &amp; </a:t>
            </a:r>
            <a:r>
              <a:rPr lang="en-GB" sz="1400">
                <a:solidFill>
                  <a:schemeClr val="dk1"/>
                </a:solidFill>
              </a:rPr>
              <a:t>Grab n Go Snacks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Free School Meals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https://www.midlothian.gov.uk/info/855/school_meals/117/free_school_meals_and_clothing_grants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Subject Payments (removed)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Clubs, Groups</a:t>
            </a:r>
            <a:r>
              <a:rPr lang="en-GB" sz="1400"/>
              <a:t>, </a:t>
            </a:r>
            <a:r>
              <a:rPr lang="en-GB" sz="1400">
                <a:solidFill>
                  <a:schemeClr val="dk1"/>
                </a:solidFill>
              </a:rPr>
              <a:t>Trips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Lasswade Uniform Cupboard</a:t>
            </a:r>
            <a:endParaRPr sz="14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Secret Locker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Food Banks i.e. Midlothian Food Bank &amp; LHS Xmas Hampers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Fundraising i.e. Mission Christmas</a:t>
            </a:r>
            <a:endParaRPr sz="14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1400">
                <a:solidFill>
                  <a:schemeClr val="dk1"/>
                </a:solidFill>
              </a:rPr>
              <a:t>Local Community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78" name="Google Shape;178;g24bb65c8ac8_0_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1550" y="1905124"/>
            <a:ext cx="1336776" cy="133675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4bb65c8ac8_0_92"/>
          <p:cNvSpPr/>
          <p:nvPr/>
        </p:nvSpPr>
        <p:spPr>
          <a:xfrm>
            <a:off x="0" y="4674334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 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  </a:t>
            </a:r>
            <a:r>
              <a:rPr b="1" i="0" lang="en-GB" sz="24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 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  </a:t>
            </a:r>
            <a:r>
              <a:rPr b="1" i="0" lang="en-GB" sz="24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 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  </a:t>
            </a:r>
            <a:r>
              <a:rPr b="1" i="0" lang="en-GB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24bb65c8ac8_0_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4290" y="118450"/>
            <a:ext cx="911385" cy="8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4bb65c8ac8_0_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2650" y="3238700"/>
            <a:ext cx="1763025" cy="11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4bb65c8ac8_0_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33075" y="216422"/>
            <a:ext cx="1606700" cy="10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d0c33505a_0_5"/>
          <p:cNvSpPr txBox="1"/>
          <p:nvPr>
            <p:ph type="title"/>
          </p:nvPr>
        </p:nvSpPr>
        <p:spPr>
          <a:xfrm>
            <a:off x="311700" y="445025"/>
            <a:ext cx="85206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Mental Health Site</a:t>
            </a:r>
            <a:endParaRPr b="1" sz="3000"/>
          </a:p>
        </p:txBody>
      </p:sp>
      <p:pic>
        <p:nvPicPr>
          <p:cNvPr id="188" name="Google Shape;188;g24d0c33505a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4d0c33505a_0_5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g24d0c33505a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200" y="1233128"/>
            <a:ext cx="7497677" cy="32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4d0c33505a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8775" y="2571750"/>
            <a:ext cx="1915600" cy="19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24d3f8467a5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300" y="87531"/>
            <a:ext cx="3664400" cy="4878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g24d3f8467a5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8" y="87525"/>
            <a:ext cx="4356718" cy="2484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g24d3f8467a5_0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2986" y="2913051"/>
            <a:ext cx="3740775" cy="2252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g24d3f8467a5_0_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5325" y="2784065"/>
            <a:ext cx="2510550" cy="251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bb65c8ac8_0_148"/>
          <p:cNvSpPr txBox="1"/>
          <p:nvPr>
            <p:ph type="title"/>
          </p:nvPr>
        </p:nvSpPr>
        <p:spPr>
          <a:xfrm>
            <a:off x="2355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4020"/>
              <a:t>First Day at Lasswade</a:t>
            </a:r>
            <a:endParaRPr b="1" sz="4020"/>
          </a:p>
        </p:txBody>
      </p:sp>
      <p:sp>
        <p:nvSpPr>
          <p:cNvPr id="205" name="Google Shape;205;g24bb65c8ac8_0_148"/>
          <p:cNvSpPr txBox="1"/>
          <p:nvPr>
            <p:ph idx="1" type="body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3000">
                <a:solidFill>
                  <a:schemeClr val="dk1"/>
                </a:solidFill>
              </a:rPr>
              <a:t>Where to meet your S6 Buddies: playground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206" name="Google Shape;206;g24bb65c8ac8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79974" y="2222188"/>
            <a:ext cx="2760924" cy="20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4bb65c8ac8_0_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8950" y="2098325"/>
            <a:ext cx="3205309" cy="240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4bb65c8ac8_0_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9119" y="2125062"/>
            <a:ext cx="3205258" cy="240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4bb65c8ac8_0_148"/>
          <p:cNvSpPr/>
          <p:nvPr/>
        </p:nvSpPr>
        <p:spPr>
          <a:xfrm>
            <a:off x="0" y="4674334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 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  </a:t>
            </a:r>
            <a:r>
              <a:rPr b="1" i="0" lang="en-GB" sz="24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 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  </a:t>
            </a:r>
            <a:r>
              <a:rPr b="1" i="0" lang="en-GB" sz="24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 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  </a:t>
            </a:r>
            <a:r>
              <a:rPr b="1" i="0" lang="en-GB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g24bb65c8ac8_0_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4290" y="118450"/>
            <a:ext cx="911385" cy="89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d4bebb6dd_0_0"/>
          <p:cNvSpPr txBox="1"/>
          <p:nvPr>
            <p:ph type="title"/>
          </p:nvPr>
        </p:nvSpPr>
        <p:spPr>
          <a:xfrm>
            <a:off x="311700" y="445025"/>
            <a:ext cx="85206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-GB"/>
              <a:t>3 Day Plan</a:t>
            </a:r>
            <a:endParaRPr/>
          </a:p>
        </p:txBody>
      </p:sp>
      <p:pic>
        <p:nvPicPr>
          <p:cNvPr id="216" name="Google Shape;216;g24d4bebb6d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50" y="1010325"/>
            <a:ext cx="7850925" cy="39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415500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>
            <p:ph type="title"/>
          </p:nvPr>
        </p:nvSpPr>
        <p:spPr>
          <a:xfrm>
            <a:off x="794850" y="680850"/>
            <a:ext cx="7554300" cy="12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4020">
                <a:solidFill>
                  <a:srgbClr val="000000"/>
                </a:solidFill>
              </a:rPr>
              <a:t>P7 Transition 2024:</a:t>
            </a:r>
            <a:endParaRPr b="1" sz="402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4020">
                <a:solidFill>
                  <a:srgbClr val="000000"/>
                </a:solidFill>
              </a:rPr>
              <a:t>Family Information Session 3</a:t>
            </a:r>
            <a:endParaRPr b="1" sz="4020">
              <a:solidFill>
                <a:srgbClr val="000000"/>
              </a:solidFill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 b="15801" l="23417" r="21716" t="16378"/>
          <a:stretch/>
        </p:blipFill>
        <p:spPr>
          <a:xfrm>
            <a:off x="718975" y="2271275"/>
            <a:ext cx="1759890" cy="21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15801" l="23417" r="21716" t="16378"/>
          <a:stretch/>
        </p:blipFill>
        <p:spPr>
          <a:xfrm>
            <a:off x="3654113" y="2271275"/>
            <a:ext cx="1759890" cy="21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 b="15801" l="23417" r="21716" t="16378"/>
          <a:stretch/>
        </p:blipFill>
        <p:spPr>
          <a:xfrm>
            <a:off x="6589250" y="2271275"/>
            <a:ext cx="1759890" cy="21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2f9ac00e2_0_2"/>
          <p:cNvSpPr txBox="1"/>
          <p:nvPr>
            <p:ph type="title"/>
          </p:nvPr>
        </p:nvSpPr>
        <p:spPr>
          <a:xfrm>
            <a:off x="311700" y="0"/>
            <a:ext cx="8520600" cy="9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Lasswade High School Day Timings Session 2024 - 25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Monday - Thursday</a:t>
            </a:r>
            <a:endParaRPr/>
          </a:p>
        </p:txBody>
      </p:sp>
      <p:pic>
        <p:nvPicPr>
          <p:cNvPr id="222" name="Google Shape;222;g2e2f9ac00e2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44" y="923525"/>
            <a:ext cx="7409855" cy="421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2f9ac00e2_0_15"/>
          <p:cNvSpPr txBox="1"/>
          <p:nvPr>
            <p:ph type="title"/>
          </p:nvPr>
        </p:nvSpPr>
        <p:spPr>
          <a:xfrm>
            <a:off x="311700" y="133600"/>
            <a:ext cx="8520600" cy="8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Lasswade High School Day Timings Session 2024 - 25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All Students Friday only</a:t>
            </a:r>
            <a:endParaRPr/>
          </a:p>
        </p:txBody>
      </p:sp>
      <p:pic>
        <p:nvPicPr>
          <p:cNvPr id="228" name="Google Shape;228;g2e2f9ac00e2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263" y="1395413"/>
            <a:ext cx="418147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e2f9ac00e2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" y="3343275"/>
            <a:ext cx="139065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e2f9ac00e2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3338" y="3343275"/>
            <a:ext cx="1390650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24d4bebb6dd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925" y="146125"/>
            <a:ext cx="6744301" cy="499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24eeefeb6b7_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525" y="152400"/>
            <a:ext cx="701233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24eeefeb6b7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950" y="152400"/>
            <a:ext cx="704257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24eeefeb6b7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913" y="304800"/>
            <a:ext cx="691616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2df510b7ae3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125" y="210100"/>
            <a:ext cx="6275127" cy="437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df510b7ae3_0_7"/>
          <p:cNvSpPr txBox="1"/>
          <p:nvPr/>
        </p:nvSpPr>
        <p:spPr>
          <a:xfrm>
            <a:off x="2404775" y="4584200"/>
            <a:ext cx="4229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hlinkClick r:id="rId4"/>
              </a:rPr>
              <a:t>Ingredients and allergens</a:t>
            </a:r>
            <a:r>
              <a:rPr lang="en-GB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20"/>
              <a:t>Contact with Students &amp; Families</a:t>
            </a:r>
            <a:endParaRPr b="1" sz="3020"/>
          </a:p>
        </p:txBody>
      </p:sp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/>
          <p:nvPr>
            <p:ph idx="1" type="body"/>
          </p:nvPr>
        </p:nvSpPr>
        <p:spPr>
          <a:xfrm>
            <a:off x="311700" y="1227850"/>
            <a:ext cx="8392800" cy="3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P7 Class Visits (this week)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Ties &amp; Information Cards (Monday 10th June)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Timetables in June (Wed 12th-Fri 14th June),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Final timetables in August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Detailed P7/S1 Lasswade Transition Letter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Maintaining contact: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GB" sz="2200">
                <a:solidFill>
                  <a:schemeClr val="dk1"/>
                </a:solidFill>
              </a:rPr>
              <a:t>transition.lasswade@midlothian.education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GB" sz="2200">
                <a:solidFill>
                  <a:schemeClr val="dk1"/>
                </a:solidFill>
              </a:rPr>
              <a:t>Social Media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64" name="Google Shape;264;p18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20"/>
              <a:t>Student &amp; Family Feedback</a:t>
            </a:r>
            <a:endParaRPr b="1" sz="3020"/>
          </a:p>
        </p:txBody>
      </p:sp>
      <p:pic>
        <p:nvPicPr>
          <p:cNvPr id="270" name="Google Shape;2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Student &amp; Parent/Carer Voice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Future Developments &amp; Improvements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Google Form - Survey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Link to be shared with P7 students on P7 Google Classroom families as ‘transition homework’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GB" sz="2200">
                <a:solidFill>
                  <a:schemeClr val="dk1"/>
                </a:solidFill>
              </a:rPr>
              <a:t>*Link to be shared on website later*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72" name="Google Shape;272;p19"/>
          <p:cNvPicPr preferRelativeResize="0"/>
          <p:nvPr/>
        </p:nvPicPr>
        <p:blipFill rotWithShape="1">
          <a:blip r:embed="rId4">
            <a:alphaModFix/>
          </a:blip>
          <a:srcRect b="18155" l="12304" r="11504" t="13096"/>
          <a:stretch/>
        </p:blipFill>
        <p:spPr>
          <a:xfrm>
            <a:off x="6676875" y="3018900"/>
            <a:ext cx="1635451" cy="147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9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4bb65c8ac8_0_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20"/>
              <a:t>Communication</a:t>
            </a:r>
            <a:endParaRPr b="1" sz="3020"/>
          </a:p>
        </p:txBody>
      </p:sp>
      <p:pic>
        <p:nvPicPr>
          <p:cNvPr id="279" name="Google Shape;279;g24bb65c8ac8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2179775"/>
            <a:ext cx="60007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bb65c8ac8_0_30"/>
          <p:cNvSpPr txBox="1"/>
          <p:nvPr/>
        </p:nvSpPr>
        <p:spPr>
          <a:xfrm>
            <a:off x="902175" y="2162075"/>
            <a:ext cx="292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@LasswadeHSC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24bb65c8ac8_0_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225" y="3094875"/>
            <a:ext cx="581025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4bb65c8ac8_0_30"/>
          <p:cNvSpPr txBox="1"/>
          <p:nvPr/>
        </p:nvSpPr>
        <p:spPr>
          <a:xfrm>
            <a:off x="902175" y="3062700"/>
            <a:ext cx="32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@lasswadehighschool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g24bb65c8ac8_0_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850" y="4057200"/>
            <a:ext cx="48577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4bb65c8ac8_0_30"/>
          <p:cNvSpPr txBox="1"/>
          <p:nvPr/>
        </p:nvSpPr>
        <p:spPr>
          <a:xfrm>
            <a:off x="902175" y="4039500"/>
            <a:ext cx="6593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transition.lasswade@midlothian.education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24bb65c8ac8_0_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30513" y="2308363"/>
            <a:ext cx="504825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4bb65c8ac8_0_30"/>
          <p:cNvSpPr txBox="1"/>
          <p:nvPr/>
        </p:nvSpPr>
        <p:spPr>
          <a:xfrm>
            <a:off x="5128625" y="2149788"/>
            <a:ext cx="32013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Lasswade High School Parent Council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24bb65c8ac8_0_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83588" y="3212250"/>
            <a:ext cx="598650" cy="5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24bb65c8ac8_0_30"/>
          <p:cNvSpPr txBox="1"/>
          <p:nvPr/>
        </p:nvSpPr>
        <p:spPr>
          <a:xfrm>
            <a:off x="5052425" y="3265275"/>
            <a:ext cx="393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http://lasswadehsc.mgfl.net/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24bb65c8ac8_0_30"/>
          <p:cNvSpPr txBox="1"/>
          <p:nvPr/>
        </p:nvSpPr>
        <p:spPr>
          <a:xfrm>
            <a:off x="311700" y="1093925"/>
            <a:ext cx="8718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email your questions ahead of sessions.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Slides will be posted on the website after each session.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24bb65c8ac8_0_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24bb65c8ac8_0_30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0" y="228600"/>
            <a:ext cx="52965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AIMS:</a:t>
            </a:r>
            <a:endParaRPr b="1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further support to students and families transitioning to Lasswade High School in August.</a:t>
            </a:r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useful transition information and connect with key members of staff.</a:t>
            </a:r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Allow parents/carers to ask questions and clarify their understanding of transition.</a:t>
            </a:r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 students and families of the next steps in the transition process.</a:t>
            </a:r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1"/>
          <p:cNvPicPr preferRelativeResize="0"/>
          <p:nvPr/>
        </p:nvPicPr>
        <p:blipFill rotWithShape="1">
          <a:blip r:embed="rId3">
            <a:alphaModFix/>
          </a:blip>
          <a:srcRect b="14476" l="10875" r="9973" t="12588"/>
          <a:stretch/>
        </p:blipFill>
        <p:spPr>
          <a:xfrm>
            <a:off x="1692586" y="765425"/>
            <a:ext cx="5523676" cy="39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1"/>
          <p:cNvSpPr txBox="1"/>
          <p:nvPr/>
        </p:nvSpPr>
        <p:spPr>
          <a:xfrm>
            <a:off x="2954425" y="183700"/>
            <a:ext cx="30000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20"/>
              <a:buFont typeface="Arial"/>
              <a:buNone/>
            </a:pPr>
            <a:r>
              <a:rPr b="1" i="0" lang="en-GB" sz="40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1" i="0" sz="402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1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 txBox="1"/>
          <p:nvPr/>
        </p:nvSpPr>
        <p:spPr>
          <a:xfrm>
            <a:off x="1614750" y="2954225"/>
            <a:ext cx="59145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20"/>
              <a:buFont typeface="Arial"/>
              <a:buNone/>
            </a:pPr>
            <a:r>
              <a:rPr b="1" i="0" lang="en-GB" sz="38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you on Wednesday 1</a:t>
            </a:r>
            <a:r>
              <a:rPr b="1" lang="en-GB" sz="3820">
                <a:solidFill>
                  <a:schemeClr val="dk1"/>
                </a:solidFill>
              </a:rPr>
              <a:t>2</a:t>
            </a:r>
            <a:r>
              <a:rPr b="1" i="0" lang="en-GB" sz="38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 June!</a:t>
            </a:r>
            <a:endParaRPr b="1" i="0" sz="382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2"/>
          <p:cNvPicPr preferRelativeResize="0"/>
          <p:nvPr/>
        </p:nvPicPr>
        <p:blipFill rotWithShape="1">
          <a:blip r:embed="rId3">
            <a:alphaModFix/>
          </a:blip>
          <a:srcRect b="17998" l="8664" r="7861" t="17917"/>
          <a:stretch/>
        </p:blipFill>
        <p:spPr>
          <a:xfrm>
            <a:off x="0" y="135800"/>
            <a:ext cx="9144001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20"/>
              <a:t>Welcome to Session 3</a:t>
            </a:r>
            <a:endParaRPr b="1" sz="3020"/>
          </a:p>
        </p:txBody>
      </p:sp>
      <p:sp>
        <p:nvSpPr>
          <p:cNvPr id="79" name="Google Shape;79;p4"/>
          <p:cNvSpPr txBox="1"/>
          <p:nvPr>
            <p:ph idx="1" type="body"/>
          </p:nvPr>
        </p:nvSpPr>
        <p:spPr>
          <a:xfrm>
            <a:off x="311700" y="1000075"/>
            <a:ext cx="8520600" cy="3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200">
                <a:solidFill>
                  <a:srgbClr val="000000"/>
                </a:solidFill>
              </a:rPr>
              <a:t>‘My Support’</a:t>
            </a:r>
            <a:endParaRPr b="1" sz="2200">
              <a:solidFill>
                <a:srgbClr val="000000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Student Support Structure, Universal Supports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Structure of the School House System, Roles and Responsibilities, Personal Social Education, Inter-House Competitions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Targeted/Staged Support, Creative Learning Overview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Extra-Curricular Activities, Wider Achievement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Additional Supports for Students &amp; Families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8717" y="3464775"/>
            <a:ext cx="2003108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500"/>
              <a:t>Session 3: Staff/Guest Speakers</a:t>
            </a:r>
            <a:endParaRPr b="1" sz="2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/>
          </a:p>
        </p:txBody>
      </p:sp>
      <p:sp>
        <p:nvSpPr>
          <p:cNvPr id="88" name="Google Shape;88;p5"/>
          <p:cNvSpPr txBox="1"/>
          <p:nvPr>
            <p:ph idx="1" type="body"/>
          </p:nvPr>
        </p:nvSpPr>
        <p:spPr>
          <a:xfrm>
            <a:off x="253250" y="1653913"/>
            <a:ext cx="8520600" cy="23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Mrs Yule DHT Student Support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 sz="2400">
                <a:solidFill>
                  <a:schemeClr val="dk1"/>
                </a:solidFill>
              </a:rPr>
              <a:t>Mrs Main Head of St Leonard’s House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Mrs Paton PT BGE Creative Learning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Miss Park Wider Achievement &amp; Extra-Curricular &amp; Active Schools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20"/>
              <a:t>Mrs Yule, DHT Student Support</a:t>
            </a:r>
            <a:endParaRPr b="1" sz="3020"/>
          </a:p>
        </p:txBody>
      </p:sp>
      <p:sp>
        <p:nvSpPr>
          <p:cNvPr id="96" name="Google Shape;96;p6"/>
          <p:cNvSpPr txBox="1"/>
          <p:nvPr>
            <p:ph idx="1" type="body"/>
          </p:nvPr>
        </p:nvSpPr>
        <p:spPr>
          <a:xfrm>
            <a:off x="241825" y="1397400"/>
            <a:ext cx="8672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Student Support at Lasswade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Staffing, Roles &amp; Responsibilities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Information Sharing (with Primary Schools)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Universal Supports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Targeted &amp; Staged Supports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Medical Requirements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Mental Health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2975" y="2689225"/>
            <a:ext cx="2481400" cy="14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6" title="New Recording 14 (1)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2975" y="1647175"/>
            <a:ext cx="706725" cy="7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105;g24bb65c8ac8_0_17"/>
          <p:cNvGraphicFramePr/>
          <p:nvPr/>
        </p:nvGraphicFramePr>
        <p:xfrm>
          <a:off x="280375" y="2191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{18BA7323-80D1-479D-9E42-6D89EFF03B4F}</a:tableStyleId>
              </a:tblPr>
              <a:tblGrid>
                <a:gridCol w="4291625"/>
                <a:gridCol w="4291625"/>
              </a:tblGrid>
              <a:tr h="2211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GB" sz="2200" u="none" cap="none" strike="noStrike">
                          <a:solidFill>
                            <a:srgbClr val="0000FF"/>
                          </a:solidFill>
                        </a:rPr>
                        <a:t>Melville</a:t>
                      </a:r>
                      <a:endParaRPr b="1"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 McQueen</a:t>
                      </a:r>
                      <a:r>
                        <a:rPr lang="en-GB" sz="1700" u="none" cap="none" strike="noStrike"/>
                        <a:t> - Head of House 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Ms Crosbie </a:t>
                      </a:r>
                      <a:r>
                        <a:rPr lang="en-GB" sz="1700" u="none" cap="none" strike="noStrike"/>
                        <a:t>- PT Tracking &amp; Monitoring 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Jones</a:t>
                      </a:r>
                      <a:r>
                        <a:rPr lang="en-GB" sz="1700" u="none" cap="none" strike="noStrike"/>
                        <a:t> – PCWO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Burge </a:t>
                      </a:r>
                      <a:r>
                        <a:rPr lang="en-GB" sz="1700" u="none" cap="none" strike="noStrike"/>
                        <a:t>- Creative Learning Link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Ross</a:t>
                      </a:r>
                      <a:r>
                        <a:rPr lang="en-GB" sz="1700" u="none" cap="none" strike="noStrike"/>
                        <a:t> – Youth Worker</a:t>
                      </a:r>
                      <a:endParaRPr sz="1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GB" sz="2200" u="none" cap="none" strike="noStrike">
                          <a:solidFill>
                            <a:srgbClr val="E69138"/>
                          </a:solidFill>
                        </a:rPr>
                        <a:t>Mount Esk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Hughes </a:t>
                      </a:r>
                      <a:r>
                        <a:rPr lang="en-GB" sz="1700" u="none" cap="none" strike="noStrike"/>
                        <a:t>- Head of House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 Cairney </a:t>
                      </a:r>
                      <a:r>
                        <a:rPr lang="en-GB" sz="1700" u="none" cap="none" strike="noStrike"/>
                        <a:t>- PT Tracking &amp; Monitoring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</a:t>
                      </a:r>
                      <a:r>
                        <a:rPr b="1" lang="en-GB" sz="1700"/>
                        <a:t>Bennett </a:t>
                      </a:r>
                      <a:r>
                        <a:rPr lang="en-GB" sz="1700" u="none" cap="none" strike="noStrike"/>
                        <a:t>- PCWO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 Turton</a:t>
                      </a:r>
                      <a:r>
                        <a:rPr lang="en-GB" sz="1700" u="none" cap="none" strike="noStrike"/>
                        <a:t> - Creative Learning Link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Shona </a:t>
                      </a:r>
                      <a:r>
                        <a:rPr lang="en-GB" sz="1700" u="none" cap="none" strike="noStrike"/>
                        <a:t>– Youth Worker</a:t>
                      </a:r>
                      <a:endParaRPr sz="1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36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GB" sz="2200" u="none" cap="none" strike="noStrike">
                          <a:solidFill>
                            <a:srgbClr val="FF0000"/>
                          </a:solidFill>
                        </a:rPr>
                        <a:t>St Anne’s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</a:t>
                      </a:r>
                      <a:r>
                        <a:rPr b="1" lang="en-GB" sz="1700"/>
                        <a:t>rs McDermott</a:t>
                      </a:r>
                      <a:r>
                        <a:rPr lang="en-GB" sz="1700" u="none" cap="none" strike="noStrike"/>
                        <a:t>- Head of House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Wilkins </a:t>
                      </a:r>
                      <a:r>
                        <a:rPr lang="en-GB" sz="1700" u="none" cap="none" strike="noStrike"/>
                        <a:t>- PT Tracking &amp; Monitoring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Ramsay </a:t>
                      </a:r>
                      <a:r>
                        <a:rPr lang="en-GB" sz="1700" u="none" cap="none" strike="noStrike"/>
                        <a:t>– PCWO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McConville</a:t>
                      </a:r>
                      <a:r>
                        <a:rPr lang="en-GB" sz="1700" u="none" cap="none" strike="noStrike"/>
                        <a:t> - Creative Learning Link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Grace</a:t>
                      </a:r>
                      <a:r>
                        <a:rPr lang="en-GB" sz="1700" u="none" cap="none" strike="noStrike"/>
                        <a:t> – Youth Worker</a:t>
                      </a:r>
                      <a:endParaRPr sz="1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GB" sz="2200" u="none" cap="none" strike="noStrike">
                          <a:solidFill>
                            <a:srgbClr val="38761D"/>
                          </a:solidFill>
                        </a:rPr>
                        <a:t>St Leonard’s</a:t>
                      </a:r>
                      <a:r>
                        <a:rPr b="1" lang="en-GB" sz="1700" u="none" cap="none" strike="noStrike"/>
                        <a:t> </a:t>
                      </a:r>
                      <a:endParaRPr b="1"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Main</a:t>
                      </a:r>
                      <a:r>
                        <a:rPr lang="en-GB" sz="1700" u="none" cap="none" strike="noStrike"/>
                        <a:t> - Head of House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Sharp </a:t>
                      </a:r>
                      <a:r>
                        <a:rPr lang="en-GB" sz="1700" u="none" cap="none" strike="noStrike"/>
                        <a:t>- PT Tracking &amp; Monitoring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Mrs McCormack </a:t>
                      </a:r>
                      <a:r>
                        <a:rPr lang="en-GB" sz="1700" u="none" cap="none" strike="noStrike"/>
                        <a:t>– PCWO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Miss McNeil </a:t>
                      </a:r>
                      <a:r>
                        <a:rPr lang="en-GB" sz="1700" u="none" cap="none" strike="noStrike"/>
                        <a:t>- Creative Learning Link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/>
                        <a:t>Holly </a:t>
                      </a:r>
                      <a:r>
                        <a:rPr lang="en-GB" sz="1700" u="none" cap="none" strike="noStrike"/>
                        <a:t>– Youth Worker</a:t>
                      </a:r>
                      <a:endParaRPr sz="1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6" name="Google Shape;106;g24bb65c8ac8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6303" y="1993413"/>
            <a:ext cx="911385" cy="8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4bb65c8ac8_0_17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20"/>
              <a:t>Mrs Main, Head of House</a:t>
            </a:r>
            <a:endParaRPr b="1" sz="3020"/>
          </a:p>
        </p:txBody>
      </p:sp>
      <p:sp>
        <p:nvSpPr>
          <p:cNvPr id="113" name="Google Shape;113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Lasswade House System 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Relationships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House Colours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Personal &amp; Social Education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2200">
                <a:solidFill>
                  <a:schemeClr val="dk1"/>
                </a:solidFill>
              </a:rPr>
              <a:t>Pathways &amp; Positive Destinations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14" name="Google Shape;1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 rotWithShape="1">
          <a:blip r:embed="rId4">
            <a:alphaModFix/>
          </a:blip>
          <a:srcRect b="9703" l="0" r="0" t="11405"/>
          <a:stretch/>
        </p:blipFill>
        <p:spPr>
          <a:xfrm>
            <a:off x="5790150" y="2104275"/>
            <a:ext cx="3124225" cy="24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8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/>
          <p:nvPr>
            <p:ph type="title"/>
          </p:nvPr>
        </p:nvSpPr>
        <p:spPr>
          <a:xfrm>
            <a:off x="311700" y="271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520"/>
              <a:t>Mrs Paton - PT BGE Creative Learning</a:t>
            </a:r>
            <a:endParaRPr b="1" sz="2520"/>
          </a:p>
        </p:txBody>
      </p:sp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92" y="271275"/>
            <a:ext cx="1151482" cy="11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9"/>
          <p:cNvSpPr txBox="1"/>
          <p:nvPr>
            <p:ph idx="1" type="body"/>
          </p:nvPr>
        </p:nvSpPr>
        <p:spPr>
          <a:xfrm>
            <a:off x="107975" y="987822"/>
            <a:ext cx="8520600" cy="26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b="1" i="1" lang="en-GB" sz="2700">
                <a:solidFill>
                  <a:schemeClr val="dk1"/>
                </a:solidFill>
              </a:rPr>
              <a:t>What</a:t>
            </a:r>
            <a:r>
              <a:rPr lang="en-GB" sz="2700">
                <a:solidFill>
                  <a:schemeClr val="dk1"/>
                </a:solidFill>
              </a:rPr>
              <a:t> is Creative Learning?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b="1" i="1" lang="en-GB" sz="2700">
                <a:solidFill>
                  <a:schemeClr val="dk1"/>
                </a:solidFill>
              </a:rPr>
              <a:t>Who</a:t>
            </a:r>
            <a:r>
              <a:rPr lang="en-GB" sz="2700">
                <a:solidFill>
                  <a:schemeClr val="dk1"/>
                </a:solidFill>
              </a:rPr>
              <a:t> works in Creative Learning?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b="1" i="1" lang="en-GB" sz="2700">
                <a:solidFill>
                  <a:schemeClr val="dk1"/>
                </a:solidFill>
              </a:rPr>
              <a:t>How</a:t>
            </a:r>
            <a:r>
              <a:rPr lang="en-GB" sz="2700">
                <a:solidFill>
                  <a:schemeClr val="dk1"/>
                </a:solidFill>
              </a:rPr>
              <a:t> can Creative Learning support my child?</a:t>
            </a:r>
            <a:endParaRPr sz="2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-50" y="46790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CREATIVITY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EFFORT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KINDNESS  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  </a:t>
            </a:r>
            <a:r>
              <a:rPr b="1" i="0" lang="en-GB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472475"/>
            <a:ext cx="1866800" cy="9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425" y="3389600"/>
            <a:ext cx="3260250" cy="11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2875" y="3327188"/>
            <a:ext cx="1779120" cy="125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Caroline Brown</dc:creator>
</cp:coreProperties>
</file>